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7" r:id="rId3"/>
    <p:sldId id="258" r:id="rId4"/>
    <p:sldId id="261" r:id="rId5"/>
    <p:sldId id="262" r:id="rId6"/>
    <p:sldId id="263" r:id="rId7"/>
    <p:sldId id="259" r:id="rId8"/>
    <p:sldId id="264" r:id="rId9"/>
    <p:sldId id="265" r:id="rId10"/>
    <p:sldId id="260" r:id="rId11"/>
    <p:sldId id="266" r:id="rId12"/>
    <p:sldId id="267" r:id="rId13"/>
    <p:sldId id="268" r:id="rId14"/>
    <p:sldId id="269" r:id="rId15"/>
    <p:sldId id="270" r:id="rId16"/>
    <p:sldId id="271" r:id="rId17"/>
    <p:sldId id="272" r:id="rId18"/>
    <p:sldId id="273" r:id="rId19"/>
    <p:sldId id="274" r:id="rId20"/>
    <p:sldId id="275" r:id="rId21"/>
    <p:sldId id="276" r:id="rId22"/>
    <p:sldId id="297" r:id="rId23"/>
    <p:sldId id="298" r:id="rId24"/>
    <p:sldId id="300" r:id="rId25"/>
    <p:sldId id="323" r:id="rId26"/>
    <p:sldId id="299"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215D"/>
    <a:srgbClr val="E9F4FB"/>
    <a:srgbClr val="E6F9FA"/>
    <a:srgbClr val="F5F9F9"/>
    <a:srgbClr val="E7F1F0"/>
    <a:srgbClr val="FFFFFF"/>
    <a:srgbClr val="ECF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3969" autoAdjust="0"/>
  </p:normalViewPr>
  <p:slideViewPr>
    <p:cSldViewPr snapToGrid="0">
      <p:cViewPr varScale="1">
        <p:scale>
          <a:sx n="64" d="100"/>
          <a:sy n="64" d="100"/>
        </p:scale>
        <p:origin x="100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39ED-6388-40E0-9A21-99C79E3E101D}" type="datetimeFigureOut">
              <a:rPr lang="es-MX" smtClean="0"/>
              <a:t>18/09/2022</a:t>
            </a:fld>
            <a:endParaRPr lang="es-MX"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88635-E0DD-4B94-9890-45B15989A8A6}" type="slidenum">
              <a:rPr lang="es-MX" smtClean="0"/>
              <a:t>‹Nº›</a:t>
            </a:fld>
            <a:endParaRPr lang="es-MX" dirty="0"/>
          </a:p>
        </p:txBody>
      </p:sp>
    </p:spTree>
    <p:extLst>
      <p:ext uri="{BB962C8B-B14F-4D97-AF65-F5344CB8AC3E}">
        <p14:creationId xmlns:p14="http://schemas.microsoft.com/office/powerpoint/2010/main" val="578981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8E88635-E0DD-4B94-9890-45B15989A8A6}" type="slidenum">
              <a:rPr lang="es-MX" smtClean="0"/>
              <a:t>4</a:t>
            </a:fld>
            <a:endParaRPr lang="es-MX"/>
          </a:p>
        </p:txBody>
      </p:sp>
    </p:spTree>
    <p:extLst>
      <p:ext uri="{BB962C8B-B14F-4D97-AF65-F5344CB8AC3E}">
        <p14:creationId xmlns:p14="http://schemas.microsoft.com/office/powerpoint/2010/main" val="2845628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8E88635-E0DD-4B94-9890-45B15989A8A6}" type="slidenum">
              <a:rPr lang="es-MX" smtClean="0"/>
              <a:t>25</a:t>
            </a:fld>
            <a:endParaRPr lang="es-MX" dirty="0"/>
          </a:p>
        </p:txBody>
      </p:sp>
    </p:spTree>
    <p:extLst>
      <p:ext uri="{BB962C8B-B14F-4D97-AF65-F5344CB8AC3E}">
        <p14:creationId xmlns:p14="http://schemas.microsoft.com/office/powerpoint/2010/main" val="1730510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3.wdp"/></Relationships>
</file>

<file path=ppt/slideLayouts/_rels/slideLayout7.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79013C-C623-FAC9-A430-ABC031895D1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B25B55F7-0585-7B3C-0F7D-2C331B2D77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EEA65C20-5130-7491-0A67-E18198B0B5DE}"/>
              </a:ext>
            </a:extLst>
          </p:cNvPr>
          <p:cNvSpPr>
            <a:spLocks noGrp="1"/>
          </p:cNvSpPr>
          <p:nvPr>
            <p:ph type="dt" sz="half" idx="10"/>
          </p:nvPr>
        </p:nvSpPr>
        <p:spPr>
          <a:xfrm>
            <a:off x="838200" y="6356350"/>
            <a:ext cx="2743200" cy="365125"/>
          </a:xfrm>
          <a:prstGeom prst="rect">
            <a:avLst/>
          </a:prstGeom>
        </p:spPr>
        <p:txBody>
          <a:bodyPr/>
          <a:lstStyle/>
          <a:p>
            <a:fld id="{ECBFE73A-F166-4098-804E-A238B8749E1B}" type="datetimeFigureOut">
              <a:rPr lang="es-MX" smtClean="0"/>
              <a:t>18/09/2022</a:t>
            </a:fld>
            <a:endParaRPr lang="es-MX" dirty="0"/>
          </a:p>
        </p:txBody>
      </p:sp>
      <p:sp>
        <p:nvSpPr>
          <p:cNvPr id="5" name="Marcador de pie de página 4">
            <a:extLst>
              <a:ext uri="{FF2B5EF4-FFF2-40B4-BE49-F238E27FC236}">
                <a16:creationId xmlns:a16="http://schemas.microsoft.com/office/drawing/2014/main" id="{A8700569-DD3A-F24B-4457-677485D6E69E}"/>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6" name="Marcador de número de diapositiva 5">
            <a:extLst>
              <a:ext uri="{FF2B5EF4-FFF2-40B4-BE49-F238E27FC236}">
                <a16:creationId xmlns:a16="http://schemas.microsoft.com/office/drawing/2014/main" id="{AA08E037-0941-C0DB-64FE-84706AE886BB}"/>
              </a:ext>
            </a:extLst>
          </p:cNvPr>
          <p:cNvSpPr>
            <a:spLocks noGrp="1"/>
          </p:cNvSpPr>
          <p:nvPr>
            <p:ph type="sldNum" sz="quarter" idx="12"/>
          </p:nvPr>
        </p:nvSpPr>
        <p:spPr>
          <a:xfrm>
            <a:off x="8610600" y="6356350"/>
            <a:ext cx="2743200" cy="365125"/>
          </a:xfrm>
          <a:prstGeom prst="rect">
            <a:avLst/>
          </a:prstGeom>
        </p:spPr>
        <p:txBody>
          <a:bodyPr/>
          <a:lstStyle/>
          <a:p>
            <a:fld id="{7214BD1F-4A55-4C29-83C1-7DFF57C48571}" type="slidenum">
              <a:rPr lang="es-MX" smtClean="0"/>
              <a:t>‹Nº›</a:t>
            </a:fld>
            <a:endParaRPr lang="es-MX" dirty="0"/>
          </a:p>
        </p:txBody>
      </p:sp>
    </p:spTree>
    <p:extLst>
      <p:ext uri="{BB962C8B-B14F-4D97-AF65-F5344CB8AC3E}">
        <p14:creationId xmlns:p14="http://schemas.microsoft.com/office/powerpoint/2010/main" val="146047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8579E-0222-587D-1D3C-0C10114181F0}"/>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86B99D0C-8D5C-64C2-7128-7D7D65C097C7}"/>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D2ADA82-89AB-EA4F-1BD2-8BF2F8C802CB}"/>
              </a:ext>
            </a:extLst>
          </p:cNvPr>
          <p:cNvSpPr>
            <a:spLocks noGrp="1"/>
          </p:cNvSpPr>
          <p:nvPr>
            <p:ph type="dt" sz="half" idx="10"/>
          </p:nvPr>
        </p:nvSpPr>
        <p:spPr>
          <a:xfrm>
            <a:off x="838200" y="6356350"/>
            <a:ext cx="2743200" cy="365125"/>
          </a:xfrm>
          <a:prstGeom prst="rect">
            <a:avLst/>
          </a:prstGeom>
        </p:spPr>
        <p:txBody>
          <a:bodyPr/>
          <a:lstStyle/>
          <a:p>
            <a:fld id="{ECBFE73A-F166-4098-804E-A238B8749E1B}" type="datetimeFigureOut">
              <a:rPr lang="es-MX" smtClean="0"/>
              <a:t>18/09/2022</a:t>
            </a:fld>
            <a:endParaRPr lang="es-MX" dirty="0"/>
          </a:p>
        </p:txBody>
      </p:sp>
      <p:sp>
        <p:nvSpPr>
          <p:cNvPr id="5" name="Marcador de pie de página 4">
            <a:extLst>
              <a:ext uri="{FF2B5EF4-FFF2-40B4-BE49-F238E27FC236}">
                <a16:creationId xmlns:a16="http://schemas.microsoft.com/office/drawing/2014/main" id="{72920E49-1378-3809-39E1-3AE2667157B1}"/>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6" name="Marcador de número de diapositiva 5">
            <a:extLst>
              <a:ext uri="{FF2B5EF4-FFF2-40B4-BE49-F238E27FC236}">
                <a16:creationId xmlns:a16="http://schemas.microsoft.com/office/drawing/2014/main" id="{72808599-29E1-7640-BDE5-8DE098C32DEA}"/>
              </a:ext>
            </a:extLst>
          </p:cNvPr>
          <p:cNvSpPr>
            <a:spLocks noGrp="1"/>
          </p:cNvSpPr>
          <p:nvPr>
            <p:ph type="sldNum" sz="quarter" idx="12"/>
          </p:nvPr>
        </p:nvSpPr>
        <p:spPr>
          <a:xfrm>
            <a:off x="8610600" y="6356350"/>
            <a:ext cx="2743200" cy="365125"/>
          </a:xfrm>
          <a:prstGeom prst="rect">
            <a:avLst/>
          </a:prstGeom>
        </p:spPr>
        <p:txBody>
          <a:bodyPr/>
          <a:lstStyle/>
          <a:p>
            <a:fld id="{7214BD1F-4A55-4C29-83C1-7DFF57C48571}" type="slidenum">
              <a:rPr lang="es-MX" smtClean="0"/>
              <a:t>‹Nº›</a:t>
            </a:fld>
            <a:endParaRPr lang="es-MX" dirty="0"/>
          </a:p>
        </p:txBody>
      </p:sp>
    </p:spTree>
    <p:extLst>
      <p:ext uri="{BB962C8B-B14F-4D97-AF65-F5344CB8AC3E}">
        <p14:creationId xmlns:p14="http://schemas.microsoft.com/office/powerpoint/2010/main" val="1906239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562E81A-C7F8-0D03-FAFF-1C68A48B37E0}"/>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9A3DD0B-5D06-AFF1-14F6-CB104AC71ED3}"/>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08B9484-BC1F-DECA-624D-AE7F9D65D17C}"/>
              </a:ext>
            </a:extLst>
          </p:cNvPr>
          <p:cNvSpPr>
            <a:spLocks noGrp="1"/>
          </p:cNvSpPr>
          <p:nvPr>
            <p:ph type="dt" sz="half" idx="10"/>
          </p:nvPr>
        </p:nvSpPr>
        <p:spPr>
          <a:xfrm>
            <a:off x="838200" y="6356350"/>
            <a:ext cx="2743200" cy="365125"/>
          </a:xfrm>
          <a:prstGeom prst="rect">
            <a:avLst/>
          </a:prstGeom>
        </p:spPr>
        <p:txBody>
          <a:bodyPr/>
          <a:lstStyle/>
          <a:p>
            <a:fld id="{ECBFE73A-F166-4098-804E-A238B8749E1B}" type="datetimeFigureOut">
              <a:rPr lang="es-MX" smtClean="0"/>
              <a:t>18/09/2022</a:t>
            </a:fld>
            <a:endParaRPr lang="es-MX" dirty="0"/>
          </a:p>
        </p:txBody>
      </p:sp>
      <p:sp>
        <p:nvSpPr>
          <p:cNvPr id="5" name="Marcador de pie de página 4">
            <a:extLst>
              <a:ext uri="{FF2B5EF4-FFF2-40B4-BE49-F238E27FC236}">
                <a16:creationId xmlns:a16="http://schemas.microsoft.com/office/drawing/2014/main" id="{AEDE0A97-F5F3-3572-24D8-AAD5C693BF2C}"/>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6" name="Marcador de número de diapositiva 5">
            <a:extLst>
              <a:ext uri="{FF2B5EF4-FFF2-40B4-BE49-F238E27FC236}">
                <a16:creationId xmlns:a16="http://schemas.microsoft.com/office/drawing/2014/main" id="{D1C37C5D-410C-27D6-9DB3-8C252C1B3899}"/>
              </a:ext>
            </a:extLst>
          </p:cNvPr>
          <p:cNvSpPr>
            <a:spLocks noGrp="1"/>
          </p:cNvSpPr>
          <p:nvPr>
            <p:ph type="sldNum" sz="quarter" idx="12"/>
          </p:nvPr>
        </p:nvSpPr>
        <p:spPr>
          <a:xfrm>
            <a:off x="8610600" y="6356350"/>
            <a:ext cx="2743200" cy="365125"/>
          </a:xfrm>
          <a:prstGeom prst="rect">
            <a:avLst/>
          </a:prstGeom>
        </p:spPr>
        <p:txBody>
          <a:bodyPr/>
          <a:lstStyle/>
          <a:p>
            <a:fld id="{7214BD1F-4A55-4C29-83C1-7DFF57C48571}" type="slidenum">
              <a:rPr lang="es-MX" smtClean="0"/>
              <a:t>‹Nº›</a:t>
            </a:fld>
            <a:endParaRPr lang="es-MX" dirty="0"/>
          </a:p>
        </p:txBody>
      </p:sp>
    </p:spTree>
    <p:extLst>
      <p:ext uri="{BB962C8B-B14F-4D97-AF65-F5344CB8AC3E}">
        <p14:creationId xmlns:p14="http://schemas.microsoft.com/office/powerpoint/2010/main" val="3926472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4829B-B015-335E-20ED-012FA9B4E80A}"/>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FE9AEBC-E092-E5F9-8EB2-C01E7F86C0DC}"/>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4AF5886-A073-3D7E-B094-33F2D622B988}"/>
              </a:ext>
            </a:extLst>
          </p:cNvPr>
          <p:cNvSpPr>
            <a:spLocks noGrp="1"/>
          </p:cNvSpPr>
          <p:nvPr>
            <p:ph type="dt" sz="half" idx="10"/>
          </p:nvPr>
        </p:nvSpPr>
        <p:spPr>
          <a:xfrm>
            <a:off x="838200" y="6356350"/>
            <a:ext cx="2743200" cy="365125"/>
          </a:xfrm>
          <a:prstGeom prst="rect">
            <a:avLst/>
          </a:prstGeom>
        </p:spPr>
        <p:txBody>
          <a:bodyPr/>
          <a:lstStyle/>
          <a:p>
            <a:fld id="{ECBFE73A-F166-4098-804E-A238B8749E1B}" type="datetimeFigureOut">
              <a:rPr lang="es-MX" smtClean="0"/>
              <a:t>18/09/2022</a:t>
            </a:fld>
            <a:endParaRPr lang="es-MX" dirty="0"/>
          </a:p>
        </p:txBody>
      </p:sp>
      <p:sp>
        <p:nvSpPr>
          <p:cNvPr id="5" name="Marcador de pie de página 4">
            <a:extLst>
              <a:ext uri="{FF2B5EF4-FFF2-40B4-BE49-F238E27FC236}">
                <a16:creationId xmlns:a16="http://schemas.microsoft.com/office/drawing/2014/main" id="{407ACAE6-5B17-EFEA-E5D7-3BEAC54BC82C}"/>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6" name="Marcador de número de diapositiva 5">
            <a:extLst>
              <a:ext uri="{FF2B5EF4-FFF2-40B4-BE49-F238E27FC236}">
                <a16:creationId xmlns:a16="http://schemas.microsoft.com/office/drawing/2014/main" id="{B6A345C6-7002-B57F-3C48-C52242AB7603}"/>
              </a:ext>
            </a:extLst>
          </p:cNvPr>
          <p:cNvSpPr>
            <a:spLocks noGrp="1"/>
          </p:cNvSpPr>
          <p:nvPr>
            <p:ph type="sldNum" sz="quarter" idx="12"/>
          </p:nvPr>
        </p:nvSpPr>
        <p:spPr>
          <a:xfrm>
            <a:off x="8610600" y="6356350"/>
            <a:ext cx="2743200" cy="365125"/>
          </a:xfrm>
          <a:prstGeom prst="rect">
            <a:avLst/>
          </a:prstGeom>
        </p:spPr>
        <p:txBody>
          <a:bodyPr/>
          <a:lstStyle/>
          <a:p>
            <a:fld id="{7214BD1F-4A55-4C29-83C1-7DFF57C48571}" type="slidenum">
              <a:rPr lang="es-MX" smtClean="0"/>
              <a:t>‹Nº›</a:t>
            </a:fld>
            <a:endParaRPr lang="es-MX" dirty="0"/>
          </a:p>
        </p:txBody>
      </p:sp>
    </p:spTree>
    <p:extLst>
      <p:ext uri="{BB962C8B-B14F-4D97-AF65-F5344CB8AC3E}">
        <p14:creationId xmlns:p14="http://schemas.microsoft.com/office/powerpoint/2010/main" val="242816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392938-107B-60AF-28CE-5235CFDC135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E204FD3-DF17-955A-C735-190327F199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6860BF-B98C-E340-5C99-9991B7968A55}"/>
              </a:ext>
            </a:extLst>
          </p:cNvPr>
          <p:cNvSpPr>
            <a:spLocks noGrp="1"/>
          </p:cNvSpPr>
          <p:nvPr>
            <p:ph type="dt" sz="half" idx="10"/>
          </p:nvPr>
        </p:nvSpPr>
        <p:spPr>
          <a:xfrm>
            <a:off x="838200" y="6356350"/>
            <a:ext cx="2743200" cy="365125"/>
          </a:xfrm>
          <a:prstGeom prst="rect">
            <a:avLst/>
          </a:prstGeom>
        </p:spPr>
        <p:txBody>
          <a:bodyPr/>
          <a:lstStyle/>
          <a:p>
            <a:fld id="{ECBFE73A-F166-4098-804E-A238B8749E1B}" type="datetimeFigureOut">
              <a:rPr lang="es-MX" smtClean="0"/>
              <a:t>18/09/2022</a:t>
            </a:fld>
            <a:endParaRPr lang="es-MX" dirty="0"/>
          </a:p>
        </p:txBody>
      </p:sp>
      <p:sp>
        <p:nvSpPr>
          <p:cNvPr id="5" name="Marcador de pie de página 4">
            <a:extLst>
              <a:ext uri="{FF2B5EF4-FFF2-40B4-BE49-F238E27FC236}">
                <a16:creationId xmlns:a16="http://schemas.microsoft.com/office/drawing/2014/main" id="{3C6E9DEB-C83D-370F-0081-CB56A7945099}"/>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6" name="Marcador de número de diapositiva 5">
            <a:extLst>
              <a:ext uri="{FF2B5EF4-FFF2-40B4-BE49-F238E27FC236}">
                <a16:creationId xmlns:a16="http://schemas.microsoft.com/office/drawing/2014/main" id="{673CFDFA-1A4A-2C90-7D39-918FFC49E689}"/>
              </a:ext>
            </a:extLst>
          </p:cNvPr>
          <p:cNvSpPr>
            <a:spLocks noGrp="1"/>
          </p:cNvSpPr>
          <p:nvPr>
            <p:ph type="sldNum" sz="quarter" idx="12"/>
          </p:nvPr>
        </p:nvSpPr>
        <p:spPr>
          <a:xfrm>
            <a:off x="8610600" y="6356350"/>
            <a:ext cx="2743200" cy="365125"/>
          </a:xfrm>
          <a:prstGeom prst="rect">
            <a:avLst/>
          </a:prstGeom>
        </p:spPr>
        <p:txBody>
          <a:bodyPr/>
          <a:lstStyle/>
          <a:p>
            <a:fld id="{7214BD1F-4A55-4C29-83C1-7DFF57C48571}" type="slidenum">
              <a:rPr lang="es-MX" smtClean="0"/>
              <a:t>‹Nº›</a:t>
            </a:fld>
            <a:endParaRPr lang="es-MX" dirty="0"/>
          </a:p>
        </p:txBody>
      </p:sp>
    </p:spTree>
    <p:extLst>
      <p:ext uri="{BB962C8B-B14F-4D97-AF65-F5344CB8AC3E}">
        <p14:creationId xmlns:p14="http://schemas.microsoft.com/office/powerpoint/2010/main" val="396875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413A0-2812-AEF6-0159-A3AB4573C944}"/>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7250A5F-964B-5C3F-ABB3-D53495F0CE92}"/>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EF0DBD2C-CDBA-FF55-F586-4ED4D4C0E1F8}"/>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18C3D80D-CFA7-4415-F280-A728143D723B}"/>
              </a:ext>
            </a:extLst>
          </p:cNvPr>
          <p:cNvSpPr>
            <a:spLocks noGrp="1"/>
          </p:cNvSpPr>
          <p:nvPr>
            <p:ph type="dt" sz="half" idx="10"/>
          </p:nvPr>
        </p:nvSpPr>
        <p:spPr>
          <a:xfrm>
            <a:off x="838200" y="6356350"/>
            <a:ext cx="2743200" cy="365125"/>
          </a:xfrm>
          <a:prstGeom prst="rect">
            <a:avLst/>
          </a:prstGeom>
        </p:spPr>
        <p:txBody>
          <a:bodyPr/>
          <a:lstStyle/>
          <a:p>
            <a:fld id="{ECBFE73A-F166-4098-804E-A238B8749E1B}" type="datetimeFigureOut">
              <a:rPr lang="es-MX" smtClean="0"/>
              <a:t>18/09/2022</a:t>
            </a:fld>
            <a:endParaRPr lang="es-MX" dirty="0"/>
          </a:p>
        </p:txBody>
      </p:sp>
      <p:sp>
        <p:nvSpPr>
          <p:cNvPr id="6" name="Marcador de pie de página 5">
            <a:extLst>
              <a:ext uri="{FF2B5EF4-FFF2-40B4-BE49-F238E27FC236}">
                <a16:creationId xmlns:a16="http://schemas.microsoft.com/office/drawing/2014/main" id="{5A5AD5B5-2B2C-6697-2738-8289D5FE1253}"/>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7" name="Marcador de número de diapositiva 6">
            <a:extLst>
              <a:ext uri="{FF2B5EF4-FFF2-40B4-BE49-F238E27FC236}">
                <a16:creationId xmlns:a16="http://schemas.microsoft.com/office/drawing/2014/main" id="{BEB41F69-C169-5392-DF3E-0BB092CB2750}"/>
              </a:ext>
            </a:extLst>
          </p:cNvPr>
          <p:cNvSpPr>
            <a:spLocks noGrp="1"/>
          </p:cNvSpPr>
          <p:nvPr>
            <p:ph type="sldNum" sz="quarter" idx="12"/>
          </p:nvPr>
        </p:nvSpPr>
        <p:spPr>
          <a:xfrm>
            <a:off x="8610600" y="6356350"/>
            <a:ext cx="2743200" cy="365125"/>
          </a:xfrm>
          <a:prstGeom prst="rect">
            <a:avLst/>
          </a:prstGeom>
        </p:spPr>
        <p:txBody>
          <a:bodyPr/>
          <a:lstStyle/>
          <a:p>
            <a:fld id="{7214BD1F-4A55-4C29-83C1-7DFF57C48571}" type="slidenum">
              <a:rPr lang="es-MX" smtClean="0"/>
              <a:t>‹Nº›</a:t>
            </a:fld>
            <a:endParaRPr lang="es-MX" dirty="0"/>
          </a:p>
        </p:txBody>
      </p:sp>
    </p:spTree>
    <p:extLst>
      <p:ext uri="{BB962C8B-B14F-4D97-AF65-F5344CB8AC3E}">
        <p14:creationId xmlns:p14="http://schemas.microsoft.com/office/powerpoint/2010/main" val="4135766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2FBE94-EE07-6CD8-9B3D-75A2128B1E56}"/>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FD15E913-D469-B367-11B0-3DA62EEFB5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5E1CD23-A85A-1D41-BB95-3A7582EBA710}"/>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21FFB8EB-B6E0-6946-E634-6C4F74B1D7A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9590734-1BE7-BF3F-8009-ACE44651EB42}"/>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02E63ADB-C031-E2AD-E422-980DAA931B85}"/>
              </a:ext>
            </a:extLst>
          </p:cNvPr>
          <p:cNvSpPr>
            <a:spLocks noGrp="1"/>
          </p:cNvSpPr>
          <p:nvPr>
            <p:ph type="dt" sz="half" idx="10"/>
          </p:nvPr>
        </p:nvSpPr>
        <p:spPr>
          <a:xfrm>
            <a:off x="838200" y="6356350"/>
            <a:ext cx="2743200" cy="365125"/>
          </a:xfrm>
          <a:prstGeom prst="rect">
            <a:avLst/>
          </a:prstGeom>
        </p:spPr>
        <p:txBody>
          <a:bodyPr/>
          <a:lstStyle/>
          <a:p>
            <a:fld id="{ECBFE73A-F166-4098-804E-A238B8749E1B}" type="datetimeFigureOut">
              <a:rPr lang="es-MX" smtClean="0"/>
              <a:t>18/09/2022</a:t>
            </a:fld>
            <a:endParaRPr lang="es-MX" dirty="0"/>
          </a:p>
        </p:txBody>
      </p:sp>
      <p:sp>
        <p:nvSpPr>
          <p:cNvPr id="8" name="Marcador de pie de página 7">
            <a:extLst>
              <a:ext uri="{FF2B5EF4-FFF2-40B4-BE49-F238E27FC236}">
                <a16:creationId xmlns:a16="http://schemas.microsoft.com/office/drawing/2014/main" id="{404D595B-8DD5-71E9-0489-EC91A4056593}"/>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9" name="Marcador de número de diapositiva 8">
            <a:extLst>
              <a:ext uri="{FF2B5EF4-FFF2-40B4-BE49-F238E27FC236}">
                <a16:creationId xmlns:a16="http://schemas.microsoft.com/office/drawing/2014/main" id="{AC67CA30-2820-0623-52A5-EA46295E34F2}"/>
              </a:ext>
            </a:extLst>
          </p:cNvPr>
          <p:cNvSpPr>
            <a:spLocks noGrp="1"/>
          </p:cNvSpPr>
          <p:nvPr>
            <p:ph type="sldNum" sz="quarter" idx="12"/>
          </p:nvPr>
        </p:nvSpPr>
        <p:spPr>
          <a:xfrm>
            <a:off x="8610600" y="6356350"/>
            <a:ext cx="2743200" cy="365125"/>
          </a:xfrm>
          <a:prstGeom prst="rect">
            <a:avLst/>
          </a:prstGeom>
        </p:spPr>
        <p:txBody>
          <a:bodyPr/>
          <a:lstStyle/>
          <a:p>
            <a:fld id="{7214BD1F-4A55-4C29-83C1-7DFF57C48571}" type="slidenum">
              <a:rPr lang="es-MX" smtClean="0"/>
              <a:t>‹Nº›</a:t>
            </a:fld>
            <a:endParaRPr lang="es-MX" dirty="0"/>
          </a:p>
        </p:txBody>
      </p:sp>
    </p:spTree>
    <p:extLst>
      <p:ext uri="{BB962C8B-B14F-4D97-AF65-F5344CB8AC3E}">
        <p14:creationId xmlns:p14="http://schemas.microsoft.com/office/powerpoint/2010/main" val="260898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32E3CC-6B44-9F74-C77B-8B9DC8A95BEA}"/>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48276347-1C18-EBC1-F126-4D08F1AB99A3}"/>
              </a:ext>
            </a:extLst>
          </p:cNvPr>
          <p:cNvSpPr>
            <a:spLocks noGrp="1"/>
          </p:cNvSpPr>
          <p:nvPr>
            <p:ph type="dt" sz="half" idx="10"/>
          </p:nvPr>
        </p:nvSpPr>
        <p:spPr>
          <a:xfrm>
            <a:off x="838200" y="6356350"/>
            <a:ext cx="2743200" cy="365125"/>
          </a:xfrm>
          <a:prstGeom prst="rect">
            <a:avLst/>
          </a:prstGeom>
        </p:spPr>
        <p:txBody>
          <a:bodyPr/>
          <a:lstStyle/>
          <a:p>
            <a:fld id="{ECBFE73A-F166-4098-804E-A238B8749E1B}" type="datetimeFigureOut">
              <a:rPr lang="es-MX" smtClean="0"/>
              <a:t>18/09/2022</a:t>
            </a:fld>
            <a:endParaRPr lang="es-MX" dirty="0"/>
          </a:p>
        </p:txBody>
      </p:sp>
      <p:sp>
        <p:nvSpPr>
          <p:cNvPr id="4" name="Marcador de pie de página 3">
            <a:extLst>
              <a:ext uri="{FF2B5EF4-FFF2-40B4-BE49-F238E27FC236}">
                <a16:creationId xmlns:a16="http://schemas.microsoft.com/office/drawing/2014/main" id="{5EA6212B-36B1-5902-527C-92031A5B184F}"/>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5" name="Marcador de número de diapositiva 4">
            <a:extLst>
              <a:ext uri="{FF2B5EF4-FFF2-40B4-BE49-F238E27FC236}">
                <a16:creationId xmlns:a16="http://schemas.microsoft.com/office/drawing/2014/main" id="{85A517A3-84B0-158E-1C87-1DBC4A2DBBE2}"/>
              </a:ext>
            </a:extLst>
          </p:cNvPr>
          <p:cNvSpPr>
            <a:spLocks noGrp="1"/>
          </p:cNvSpPr>
          <p:nvPr>
            <p:ph type="sldNum" sz="quarter" idx="12"/>
          </p:nvPr>
        </p:nvSpPr>
        <p:spPr>
          <a:xfrm>
            <a:off x="8610600" y="6356350"/>
            <a:ext cx="2743200" cy="365125"/>
          </a:xfrm>
          <a:prstGeom prst="rect">
            <a:avLst/>
          </a:prstGeom>
        </p:spPr>
        <p:txBody>
          <a:bodyPr/>
          <a:lstStyle/>
          <a:p>
            <a:fld id="{7214BD1F-4A55-4C29-83C1-7DFF57C48571}" type="slidenum">
              <a:rPr lang="es-MX" smtClean="0"/>
              <a:t>‹Nº›</a:t>
            </a:fld>
            <a:endParaRPr lang="es-MX" dirty="0"/>
          </a:p>
        </p:txBody>
      </p:sp>
      <p:sp>
        <p:nvSpPr>
          <p:cNvPr id="6" name="Rectángulo 5">
            <a:extLst>
              <a:ext uri="{FF2B5EF4-FFF2-40B4-BE49-F238E27FC236}">
                <a16:creationId xmlns:a16="http://schemas.microsoft.com/office/drawing/2014/main" id="{2259831B-BE6A-5C04-E69E-6D12EA673CBD}"/>
              </a:ext>
            </a:extLst>
          </p:cNvPr>
          <p:cNvSpPr/>
          <p:nvPr userDrawn="1"/>
        </p:nvSpPr>
        <p:spPr>
          <a:xfrm>
            <a:off x="-43322" y="0"/>
            <a:ext cx="12232384" cy="6870693"/>
          </a:xfrm>
          <a:prstGeom prst="rect">
            <a:avLst/>
          </a:prstGeom>
          <a:solidFill>
            <a:srgbClr val="E9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descr="Patrón de fondo&#10;&#10;Descripción generada automáticamente">
            <a:extLst>
              <a:ext uri="{FF2B5EF4-FFF2-40B4-BE49-F238E27FC236}">
                <a16:creationId xmlns:a16="http://schemas.microsoft.com/office/drawing/2014/main" id="{C9836A51-E3EA-5371-3074-422423DBE43C}"/>
              </a:ext>
            </a:extLst>
          </p:cNvPr>
          <p:cNvPicPr>
            <a:picLocks noChangeAspect="1"/>
          </p:cNvPicPr>
          <p:nvPr userDrawn="1"/>
        </p:nvPicPr>
        <p:blipFill rotWithShape="1">
          <a:blip r:embed="rId2">
            <a:biLevel thresh="50000"/>
            <a:alphaModFix amt="70000"/>
            <a:extLst>
              <a:ext uri="{BEBA8EAE-BF5A-486C-A8C5-ECC9F3942E4B}">
                <a14:imgProps xmlns:a14="http://schemas.microsoft.com/office/drawing/2010/main">
                  <a14:imgLayer r:embed="rId3">
                    <a14:imgEffect>
                      <a14:backgroundRemoval t="10000" b="90000" l="10000" r="90000">
                        <a14:foregroundMark x1="28125" y1="41463" x2="38875" y2="57974"/>
                        <a14:foregroundMark x1="43750" y1="45028" x2="43750" y2="45028"/>
                        <a14:foregroundMark x1="41555" y1="45347" x2="38250" y2="44841"/>
                        <a14:foregroundMark x1="44375" y1="45779" x2="42659" y2="45516"/>
                        <a14:foregroundMark x1="44375" y1="45966" x2="44375" y2="45966"/>
                        <a14:foregroundMark x1="43208" y1="44423" x2="45125" y2="46341"/>
                        <a14:backgroundMark x1="5875" y1="36585" x2="82125" y2="14447"/>
                        <a14:backgroundMark x1="82125" y1="14447" x2="90250" y2="28893"/>
                        <a14:backgroundMark x1="90250" y1="28893" x2="75125" y2="60413"/>
                        <a14:backgroundMark x1="75125" y1="60413" x2="63125" y2="75047"/>
                        <a14:backgroundMark x1="63125" y1="75047" x2="46000" y2="82739"/>
                        <a14:backgroundMark x1="46000" y1="82739" x2="22125" y2="77674"/>
                        <a14:backgroundMark x1="47250" y1="31895" x2="74875" y2="63227"/>
                        <a14:backgroundMark x1="74875" y1="63227" x2="80750" y2="59099"/>
                        <a14:backgroundMark x1="80750" y1="59099" x2="85750" y2="37899"/>
                        <a14:backgroundMark x1="85750" y1="37899" x2="81500" y2="17073"/>
                        <a14:backgroundMark x1="81500" y1="17073" x2="64125" y2="16323"/>
                        <a14:backgroundMark x1="64125" y1="16323" x2="56125" y2="21951"/>
                        <a14:backgroundMark x1="56125" y1="21951" x2="51250" y2="29831"/>
                        <a14:backgroundMark x1="51250" y1="29831" x2="50250" y2="33208"/>
                        <a14:backgroundMark x1="18625" y1="30394" x2="30625" y2="82927"/>
                        <a14:backgroundMark x1="30625" y1="82927" x2="21250" y2="83302"/>
                        <a14:backgroundMark x1="21250" y1="83302" x2="9625" y2="64540"/>
                        <a14:backgroundMark x1="9625" y1="64540" x2="11500" y2="39962"/>
                        <a14:backgroundMark x1="11500" y1="39962" x2="20125" y2="27580"/>
                        <a14:backgroundMark x1="26375" y1="34897" x2="37341" y2="42559"/>
                        <a14:backgroundMark x1="45651" y1="45566" x2="45875" y2="45591"/>
                        <a14:backgroundMark x1="46284" y1="45966" x2="50375" y2="49719"/>
                        <a14:backgroundMark x1="45875" y1="45591" x2="46284" y2="45966"/>
                        <a14:backgroundMark x1="50375" y1="49719" x2="57375" y2="52720"/>
                        <a14:backgroundMark x1="57375" y1="52720" x2="63375" y2="48218"/>
                        <a14:backgroundMark x1="63375" y1="48218" x2="54875" y2="33396"/>
                        <a14:backgroundMark x1="54875" y1="33396" x2="20000" y2="28143"/>
                        <a14:backgroundMark x1="23000" y1="55159" x2="29625" y2="59099"/>
                        <a14:backgroundMark x1="29625" y1="59099" x2="32750" y2="69043"/>
                        <a14:backgroundMark x1="32750" y1="69043" x2="36125" y2="74484"/>
                        <a14:backgroundMark x1="36125" y1="74484" x2="42875" y2="75235"/>
                        <a14:backgroundMark x1="42875" y1="75235" x2="46625" y2="57598"/>
                        <a14:backgroundMark x1="46625" y1="57598" x2="53750" y2="57786"/>
                        <a14:backgroundMark x1="53750" y1="57786" x2="55125" y2="67355"/>
                        <a14:backgroundMark x1="55125" y1="67355" x2="46625" y2="80113"/>
                        <a14:backgroundMark x1="46625" y1="80113" x2="35250" y2="80863"/>
                        <a14:backgroundMark x1="35250" y1="80863" x2="22500" y2="67542"/>
                        <a14:backgroundMark x1="22500" y1="67542" x2="18250" y2="53283"/>
                        <a14:backgroundMark x1="18250" y1="53283" x2="18625" y2="51782"/>
                        <a14:backgroundMark x1="42375" y1="43715" x2="43375" y2="44090"/>
                      </a14:backgroundRemoval>
                    </a14:imgEffect>
                  </a14:imgLayer>
                </a14:imgProps>
              </a:ext>
              <a:ext uri="{28A0092B-C50C-407E-A947-70E740481C1C}">
                <a14:useLocalDpi xmlns:a14="http://schemas.microsoft.com/office/drawing/2010/main" val="0"/>
              </a:ext>
            </a:extLst>
          </a:blip>
          <a:srcRect l="21909" t="56286" r="48823" b="24187"/>
          <a:stretch/>
        </p:blipFill>
        <p:spPr>
          <a:xfrm rot="10800000">
            <a:off x="2912590" y="4665483"/>
            <a:ext cx="6643687" cy="2192517"/>
          </a:xfrm>
          <a:prstGeom prst="rect">
            <a:avLst/>
          </a:prstGeom>
        </p:spPr>
      </p:pic>
      <p:pic>
        <p:nvPicPr>
          <p:cNvPr id="8" name="Imagen 7" descr="Patrón de fondo&#10;&#10;Descripción generada automáticamente">
            <a:extLst>
              <a:ext uri="{FF2B5EF4-FFF2-40B4-BE49-F238E27FC236}">
                <a16:creationId xmlns:a16="http://schemas.microsoft.com/office/drawing/2014/main" id="{5058D7EA-1C61-E136-366D-6306D19E6AF5}"/>
              </a:ext>
            </a:extLst>
          </p:cNvPr>
          <p:cNvPicPr>
            <a:picLocks noChangeAspect="1"/>
          </p:cNvPicPr>
          <p:nvPr userDrawn="1"/>
        </p:nvPicPr>
        <p:blipFill rotWithShape="1">
          <a:blip r:embed="rId2">
            <a:biLevel thresh="50000"/>
            <a:alphaModFix amt="70000"/>
            <a:extLst>
              <a:ext uri="{BEBA8EAE-BF5A-486C-A8C5-ECC9F3942E4B}">
                <a14:imgProps xmlns:a14="http://schemas.microsoft.com/office/drawing/2010/main">
                  <a14:imgLayer r:embed="rId3">
                    <a14:imgEffect>
                      <a14:backgroundRemoval t="10000" b="90000" l="10000" r="90000">
                        <a14:foregroundMark x1="28125" y1="41463" x2="38875" y2="57974"/>
                        <a14:foregroundMark x1="43750" y1="45028" x2="43750" y2="45028"/>
                        <a14:foregroundMark x1="41555" y1="45347" x2="38250" y2="44841"/>
                        <a14:foregroundMark x1="44375" y1="45779" x2="42659" y2="45516"/>
                        <a14:foregroundMark x1="44375" y1="45966" x2="44375" y2="45966"/>
                        <a14:foregroundMark x1="43208" y1="44423" x2="45125" y2="46341"/>
                        <a14:backgroundMark x1="5875" y1="36585" x2="82125" y2="14447"/>
                        <a14:backgroundMark x1="82125" y1="14447" x2="90250" y2="28893"/>
                        <a14:backgroundMark x1="90250" y1="28893" x2="75125" y2="60413"/>
                        <a14:backgroundMark x1="75125" y1="60413" x2="63125" y2="75047"/>
                        <a14:backgroundMark x1="63125" y1="75047" x2="46000" y2="82739"/>
                        <a14:backgroundMark x1="46000" y1="82739" x2="22125" y2="77674"/>
                        <a14:backgroundMark x1="47250" y1="31895" x2="74875" y2="63227"/>
                        <a14:backgroundMark x1="74875" y1="63227" x2="80750" y2="59099"/>
                        <a14:backgroundMark x1="80750" y1="59099" x2="85750" y2="37899"/>
                        <a14:backgroundMark x1="85750" y1="37899" x2="81500" y2="17073"/>
                        <a14:backgroundMark x1="81500" y1="17073" x2="64125" y2="16323"/>
                        <a14:backgroundMark x1="64125" y1="16323" x2="56125" y2="21951"/>
                        <a14:backgroundMark x1="56125" y1="21951" x2="51250" y2="29831"/>
                        <a14:backgroundMark x1="51250" y1="29831" x2="50250" y2="33208"/>
                        <a14:backgroundMark x1="18625" y1="30394" x2="30625" y2="82927"/>
                        <a14:backgroundMark x1="30625" y1="82927" x2="21250" y2="83302"/>
                        <a14:backgroundMark x1="21250" y1="83302" x2="9625" y2="64540"/>
                        <a14:backgroundMark x1="9625" y1="64540" x2="11500" y2="39962"/>
                        <a14:backgroundMark x1="11500" y1="39962" x2="20125" y2="27580"/>
                        <a14:backgroundMark x1="26375" y1="34897" x2="37341" y2="42559"/>
                        <a14:backgroundMark x1="45651" y1="45566" x2="45875" y2="45591"/>
                        <a14:backgroundMark x1="46284" y1="45966" x2="50375" y2="49719"/>
                        <a14:backgroundMark x1="45875" y1="45591" x2="46284" y2="45966"/>
                        <a14:backgroundMark x1="50375" y1="49719" x2="57375" y2="52720"/>
                        <a14:backgroundMark x1="57375" y1="52720" x2="63375" y2="48218"/>
                        <a14:backgroundMark x1="63375" y1="48218" x2="54875" y2="33396"/>
                        <a14:backgroundMark x1="54875" y1="33396" x2="20000" y2="28143"/>
                        <a14:backgroundMark x1="23000" y1="55159" x2="29625" y2="59099"/>
                        <a14:backgroundMark x1="29625" y1="59099" x2="32750" y2="69043"/>
                        <a14:backgroundMark x1="32750" y1="69043" x2="36125" y2="74484"/>
                        <a14:backgroundMark x1="36125" y1="74484" x2="42875" y2="75235"/>
                        <a14:backgroundMark x1="42875" y1="75235" x2="46625" y2="57598"/>
                        <a14:backgroundMark x1="46625" y1="57598" x2="53750" y2="57786"/>
                        <a14:backgroundMark x1="53750" y1="57786" x2="55125" y2="67355"/>
                        <a14:backgroundMark x1="55125" y1="67355" x2="46625" y2="80113"/>
                        <a14:backgroundMark x1="46625" y1="80113" x2="35250" y2="80863"/>
                        <a14:backgroundMark x1="35250" y1="80863" x2="22500" y2="67542"/>
                        <a14:backgroundMark x1="22500" y1="67542" x2="18250" y2="53283"/>
                        <a14:backgroundMark x1="18250" y1="53283" x2="18625" y2="51782"/>
                        <a14:backgroundMark x1="42375" y1="43715" x2="43375" y2="44090"/>
                      </a14:backgroundRemoval>
                    </a14:imgEffect>
                  </a14:imgLayer>
                </a14:imgProps>
              </a:ext>
              <a:ext uri="{28A0092B-C50C-407E-A947-70E740481C1C}">
                <a14:useLocalDpi xmlns:a14="http://schemas.microsoft.com/office/drawing/2010/main" val="0"/>
              </a:ext>
            </a:extLst>
          </a:blip>
          <a:srcRect l="21909" t="36758" r="48823" b="38812"/>
          <a:stretch/>
        </p:blipFill>
        <p:spPr>
          <a:xfrm rot="16200000">
            <a:off x="8946252" y="952577"/>
            <a:ext cx="4220276" cy="2315122"/>
          </a:xfrm>
          <a:prstGeom prst="rect">
            <a:avLst/>
          </a:prstGeom>
        </p:spPr>
      </p:pic>
      <p:pic>
        <p:nvPicPr>
          <p:cNvPr id="9" name="Imagen 8" descr="Patrón de fondo&#10;&#10;Descripción generada automáticamente">
            <a:extLst>
              <a:ext uri="{FF2B5EF4-FFF2-40B4-BE49-F238E27FC236}">
                <a16:creationId xmlns:a16="http://schemas.microsoft.com/office/drawing/2014/main" id="{FFB5CA91-5FF2-08D8-579A-4A1E9F0023A9}"/>
              </a:ext>
            </a:extLst>
          </p:cNvPr>
          <p:cNvPicPr>
            <a:picLocks noChangeAspect="1"/>
          </p:cNvPicPr>
          <p:nvPr userDrawn="1"/>
        </p:nvPicPr>
        <p:blipFill rotWithShape="1">
          <a:blip r:embed="rId2">
            <a:biLevel thresh="50000"/>
            <a:alphaModFix amt="70000"/>
            <a:extLst>
              <a:ext uri="{BEBA8EAE-BF5A-486C-A8C5-ECC9F3942E4B}">
                <a14:imgProps xmlns:a14="http://schemas.microsoft.com/office/drawing/2010/main">
                  <a14:imgLayer r:embed="rId3">
                    <a14:imgEffect>
                      <a14:backgroundRemoval t="10000" b="90000" l="10000" r="90000">
                        <a14:foregroundMark x1="28125" y1="41463" x2="38875" y2="57974"/>
                        <a14:foregroundMark x1="43750" y1="45028" x2="43750" y2="45028"/>
                        <a14:foregroundMark x1="41555" y1="45347" x2="38250" y2="44841"/>
                        <a14:foregroundMark x1="44375" y1="45779" x2="42659" y2="45516"/>
                        <a14:foregroundMark x1="44375" y1="45966" x2="44375" y2="45966"/>
                        <a14:foregroundMark x1="43208" y1="44423" x2="45125" y2="46341"/>
                        <a14:backgroundMark x1="5875" y1="36585" x2="82125" y2="14447"/>
                        <a14:backgroundMark x1="82125" y1="14447" x2="90250" y2="28893"/>
                        <a14:backgroundMark x1="90250" y1="28893" x2="75125" y2="60413"/>
                        <a14:backgroundMark x1="75125" y1="60413" x2="63125" y2="75047"/>
                        <a14:backgroundMark x1="63125" y1="75047" x2="46000" y2="82739"/>
                        <a14:backgroundMark x1="46000" y1="82739" x2="22125" y2="77674"/>
                        <a14:backgroundMark x1="47250" y1="31895" x2="74875" y2="63227"/>
                        <a14:backgroundMark x1="74875" y1="63227" x2="80750" y2="59099"/>
                        <a14:backgroundMark x1="80750" y1="59099" x2="85750" y2="37899"/>
                        <a14:backgroundMark x1="85750" y1="37899" x2="81500" y2="17073"/>
                        <a14:backgroundMark x1="81500" y1="17073" x2="64125" y2="16323"/>
                        <a14:backgroundMark x1="64125" y1="16323" x2="56125" y2="21951"/>
                        <a14:backgroundMark x1="56125" y1="21951" x2="51250" y2="29831"/>
                        <a14:backgroundMark x1="51250" y1="29831" x2="50250" y2="33208"/>
                        <a14:backgroundMark x1="18625" y1="30394" x2="30625" y2="82927"/>
                        <a14:backgroundMark x1="30625" y1="82927" x2="21250" y2="83302"/>
                        <a14:backgroundMark x1="21250" y1="83302" x2="9625" y2="64540"/>
                        <a14:backgroundMark x1="9625" y1="64540" x2="11500" y2="39962"/>
                        <a14:backgroundMark x1="11500" y1="39962" x2="20125" y2="27580"/>
                        <a14:backgroundMark x1="26375" y1="34897" x2="37341" y2="42559"/>
                        <a14:backgroundMark x1="45651" y1="45566" x2="45875" y2="45591"/>
                        <a14:backgroundMark x1="46284" y1="45966" x2="50375" y2="49719"/>
                        <a14:backgroundMark x1="45875" y1="45591" x2="46284" y2="45966"/>
                        <a14:backgroundMark x1="50375" y1="49719" x2="57375" y2="52720"/>
                        <a14:backgroundMark x1="57375" y1="52720" x2="63375" y2="48218"/>
                        <a14:backgroundMark x1="63375" y1="48218" x2="54875" y2="33396"/>
                        <a14:backgroundMark x1="54875" y1="33396" x2="20000" y2="28143"/>
                        <a14:backgroundMark x1="23000" y1="55159" x2="29625" y2="59099"/>
                        <a14:backgroundMark x1="29625" y1="59099" x2="32750" y2="69043"/>
                        <a14:backgroundMark x1="32750" y1="69043" x2="36125" y2="74484"/>
                        <a14:backgroundMark x1="36125" y1="74484" x2="42875" y2="75235"/>
                        <a14:backgroundMark x1="42875" y1="75235" x2="46625" y2="57598"/>
                        <a14:backgroundMark x1="46625" y1="57598" x2="53750" y2="57786"/>
                        <a14:backgroundMark x1="53750" y1="57786" x2="55125" y2="67355"/>
                        <a14:backgroundMark x1="55125" y1="67355" x2="46625" y2="80113"/>
                        <a14:backgroundMark x1="46625" y1="80113" x2="35250" y2="80863"/>
                        <a14:backgroundMark x1="35250" y1="80863" x2="22500" y2="67542"/>
                        <a14:backgroundMark x1="22500" y1="67542" x2="18250" y2="53283"/>
                        <a14:backgroundMark x1="18250" y1="53283" x2="18625" y2="51782"/>
                        <a14:backgroundMark x1="42375" y1="43715" x2="43375" y2="44090"/>
                      </a14:backgroundRemoval>
                    </a14:imgEffect>
                  </a14:imgLayer>
                </a14:imgProps>
              </a:ext>
              <a:ext uri="{28A0092B-C50C-407E-A947-70E740481C1C}">
                <a14:useLocalDpi xmlns:a14="http://schemas.microsoft.com/office/drawing/2010/main" val="0"/>
              </a:ext>
            </a:extLst>
          </a:blip>
          <a:srcRect l="28687" t="36758" r="51554" b="39017"/>
          <a:stretch/>
        </p:blipFill>
        <p:spPr>
          <a:xfrm rot="5400000">
            <a:off x="-325864" y="314728"/>
            <a:ext cx="3129357" cy="2521531"/>
          </a:xfrm>
          <a:prstGeom prst="rect">
            <a:avLst/>
          </a:prstGeom>
        </p:spPr>
      </p:pic>
      <p:sp>
        <p:nvSpPr>
          <p:cNvPr id="12" name="Marcador de fecha 3">
            <a:extLst>
              <a:ext uri="{FF2B5EF4-FFF2-40B4-BE49-F238E27FC236}">
                <a16:creationId xmlns:a16="http://schemas.microsoft.com/office/drawing/2014/main" id="{D3306373-5284-73D3-3572-B67F9679C4F6}"/>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s-MX"/>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BFE73A-F166-4098-804E-A238B8749E1B}" type="datetimeFigureOut">
              <a:rPr lang="es-MX" smtClean="0"/>
              <a:pPr/>
              <a:t>18/09/2022</a:t>
            </a:fld>
            <a:endParaRPr lang="es-MX" dirty="0"/>
          </a:p>
        </p:txBody>
      </p:sp>
      <p:sp>
        <p:nvSpPr>
          <p:cNvPr id="13" name="Marcador de número de diapositiva 5">
            <a:extLst>
              <a:ext uri="{FF2B5EF4-FFF2-40B4-BE49-F238E27FC236}">
                <a16:creationId xmlns:a16="http://schemas.microsoft.com/office/drawing/2014/main" id="{A75A7259-D3C1-53E9-D8B8-89A06E1ADF6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s-MX"/>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4BD1F-4A55-4C29-83C1-7DFF57C48571}" type="slidenum">
              <a:rPr lang="es-MX" smtClean="0"/>
              <a:pPr/>
              <a:t>‹Nº›</a:t>
            </a:fld>
            <a:endParaRPr lang="es-MX" dirty="0"/>
          </a:p>
        </p:txBody>
      </p:sp>
      <p:pic>
        <p:nvPicPr>
          <p:cNvPr id="14" name="Imagen 13" descr="Imagen que contiene animal, oscuro, tabla, iluminado&#10;&#10;Descripción generada automáticamente">
            <a:extLst>
              <a:ext uri="{FF2B5EF4-FFF2-40B4-BE49-F238E27FC236}">
                <a16:creationId xmlns:a16="http://schemas.microsoft.com/office/drawing/2014/main" id="{8BA5FF44-3C41-DDBC-0AFE-110B9267D1AF}"/>
              </a:ext>
            </a:extLst>
          </p:cNvPr>
          <p:cNvPicPr>
            <a:picLocks noChangeAspect="1"/>
          </p:cNvPicPr>
          <p:nvPr userDrawn="1"/>
        </p:nvPicPr>
        <p:blipFill rotWithShape="1">
          <a:blip r:embed="rId4">
            <a:duotone>
              <a:schemeClr val="accent2">
                <a:shade val="45000"/>
                <a:satMod val="135000"/>
              </a:schemeClr>
              <a:prstClr val="white"/>
            </a:duotone>
            <a:alphaModFix amt="20000"/>
            <a:extLst>
              <a:ext uri="{28A0092B-C50C-407E-A947-70E740481C1C}">
                <a14:useLocalDpi xmlns:a14="http://schemas.microsoft.com/office/drawing/2010/main" val="0"/>
              </a:ext>
            </a:extLst>
          </a:blip>
          <a:srcRect l="587" t="1835" r="54045" b="53227"/>
          <a:stretch/>
        </p:blipFill>
        <p:spPr>
          <a:xfrm>
            <a:off x="-43322" y="692"/>
            <a:ext cx="2886073" cy="2692400"/>
          </a:xfrm>
          <a:prstGeom prst="rect">
            <a:avLst/>
          </a:prstGeom>
        </p:spPr>
      </p:pic>
      <p:sp>
        <p:nvSpPr>
          <p:cNvPr id="15" name="CuadroTexto 14">
            <a:extLst>
              <a:ext uri="{FF2B5EF4-FFF2-40B4-BE49-F238E27FC236}">
                <a16:creationId xmlns:a16="http://schemas.microsoft.com/office/drawing/2014/main" id="{005BD286-6BFC-EAC6-D0FC-EBA540E7CBC2}"/>
              </a:ext>
            </a:extLst>
          </p:cNvPr>
          <p:cNvSpPr txBox="1"/>
          <p:nvPr userDrawn="1"/>
        </p:nvSpPr>
        <p:spPr>
          <a:xfrm>
            <a:off x="3046810" y="2770840"/>
            <a:ext cx="6093618" cy="369332"/>
          </a:xfrm>
          <a:prstGeom prst="rect">
            <a:avLst/>
          </a:prstGeom>
          <a:noFill/>
        </p:spPr>
        <p:txBody>
          <a:bodyPr wrap="square">
            <a:spAutoFit/>
          </a:bodyPr>
          <a:lstStyle/>
          <a:p>
            <a:endParaRPr lang="es-MX" dirty="0"/>
          </a:p>
        </p:txBody>
      </p:sp>
      <p:pic>
        <p:nvPicPr>
          <p:cNvPr id="16" name="Imagen 15" descr="Forma&#10;&#10;Descripción generada automáticamente con confianza media">
            <a:extLst>
              <a:ext uri="{FF2B5EF4-FFF2-40B4-BE49-F238E27FC236}">
                <a16:creationId xmlns:a16="http://schemas.microsoft.com/office/drawing/2014/main" id="{392D9BED-AB94-D18E-C4B6-B1FE5A57CD12}"/>
              </a:ext>
            </a:extLst>
          </p:cNvPr>
          <p:cNvPicPr>
            <a:picLocks noChangeAspect="1"/>
          </p:cNvPicPr>
          <p:nvPr userDrawn="1"/>
        </p:nvPicPr>
        <p:blipFill rotWithShape="1">
          <a:blip r:embed="rId5">
            <a:duotone>
              <a:schemeClr val="accent1">
                <a:shade val="45000"/>
                <a:satMod val="135000"/>
              </a:schemeClr>
              <a:prstClr val="white"/>
            </a:duotone>
            <a:alphaModFix amt="2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27529"/>
          <a:stretch/>
        </p:blipFill>
        <p:spPr>
          <a:xfrm>
            <a:off x="3917267" y="4778977"/>
            <a:ext cx="4693333" cy="2079023"/>
          </a:xfrm>
          <a:prstGeom prst="rect">
            <a:avLst/>
          </a:prstGeom>
        </p:spPr>
      </p:pic>
      <p:pic>
        <p:nvPicPr>
          <p:cNvPr id="17" name="Imagen 16" descr="Imagen en blanco y lechuga&#10;&#10;Descripción generada automáticamente con confianza media">
            <a:extLst>
              <a:ext uri="{FF2B5EF4-FFF2-40B4-BE49-F238E27FC236}">
                <a16:creationId xmlns:a16="http://schemas.microsoft.com/office/drawing/2014/main" id="{7BAEA368-9AE5-5D61-698E-BD70BE90DD1A}"/>
              </a:ext>
            </a:extLst>
          </p:cNvPr>
          <p:cNvPicPr>
            <a:picLocks noChangeAspect="1"/>
          </p:cNvPicPr>
          <p:nvPr userDrawn="1"/>
        </p:nvPicPr>
        <p:blipFill rotWithShape="1">
          <a:blip r:embed="rId7">
            <a:duotone>
              <a:prstClr val="black"/>
              <a:schemeClr val="accent2">
                <a:tint val="45000"/>
                <a:satMod val="400000"/>
              </a:schemeClr>
            </a:duotone>
            <a:alphaModFix amt="20000"/>
            <a:extLst>
              <a:ext uri="{28A0092B-C50C-407E-A947-70E740481C1C}">
                <a14:useLocalDpi xmlns:a14="http://schemas.microsoft.com/office/drawing/2010/main" val="0"/>
              </a:ext>
            </a:extLst>
          </a:blip>
          <a:srcRect l="14407" b="31466"/>
          <a:stretch/>
        </p:blipFill>
        <p:spPr>
          <a:xfrm>
            <a:off x="2938" y="5025923"/>
            <a:ext cx="2553925" cy="1845192"/>
          </a:xfrm>
          <a:prstGeom prst="rect">
            <a:avLst/>
          </a:prstGeom>
        </p:spPr>
      </p:pic>
      <p:pic>
        <p:nvPicPr>
          <p:cNvPr id="18" name="Imagen 17" descr="Imagen en blanco y lechuga&#10;&#10;Descripción generada automáticamente con confianza media">
            <a:extLst>
              <a:ext uri="{FF2B5EF4-FFF2-40B4-BE49-F238E27FC236}">
                <a16:creationId xmlns:a16="http://schemas.microsoft.com/office/drawing/2014/main" id="{246071D0-B91B-14E0-ED68-FA9C29B2E647}"/>
              </a:ext>
            </a:extLst>
          </p:cNvPr>
          <p:cNvPicPr>
            <a:picLocks noChangeAspect="1"/>
          </p:cNvPicPr>
          <p:nvPr userDrawn="1"/>
        </p:nvPicPr>
        <p:blipFill rotWithShape="1">
          <a:blip r:embed="rId7">
            <a:duotone>
              <a:schemeClr val="accent2">
                <a:shade val="45000"/>
                <a:satMod val="135000"/>
              </a:schemeClr>
              <a:prstClr val="white"/>
            </a:duotone>
            <a:alphaModFix amt="20000"/>
            <a:extLst>
              <a:ext uri="{28A0092B-C50C-407E-A947-70E740481C1C}">
                <a14:useLocalDpi xmlns:a14="http://schemas.microsoft.com/office/drawing/2010/main" val="0"/>
              </a:ext>
            </a:extLst>
          </a:blip>
          <a:srcRect l="14176" t="26654"/>
          <a:stretch/>
        </p:blipFill>
        <p:spPr>
          <a:xfrm rot="10800000">
            <a:off x="9774012" y="4976442"/>
            <a:ext cx="2439939" cy="1881558"/>
          </a:xfrm>
          <a:prstGeom prst="rect">
            <a:avLst/>
          </a:prstGeom>
        </p:spPr>
      </p:pic>
      <p:pic>
        <p:nvPicPr>
          <p:cNvPr id="19" name="Imagen 18" descr="Dibujo en blanco y negro&#10;&#10;Descripción generada automáticamente con confianza baja">
            <a:extLst>
              <a:ext uri="{FF2B5EF4-FFF2-40B4-BE49-F238E27FC236}">
                <a16:creationId xmlns:a16="http://schemas.microsoft.com/office/drawing/2014/main" id="{9AF228DB-4B01-3B14-C275-007283469C73}"/>
              </a:ext>
            </a:extLst>
          </p:cNvPr>
          <p:cNvPicPr>
            <a:picLocks noChangeAspect="1"/>
          </p:cNvPicPr>
          <p:nvPr userDrawn="1"/>
        </p:nvPicPr>
        <p:blipFill>
          <a:blip r:embed="rId8">
            <a:duotone>
              <a:schemeClr val="accent2">
                <a:shade val="45000"/>
                <a:satMod val="135000"/>
              </a:schemeClr>
              <a:prstClr val="white"/>
            </a:duotone>
            <a:alphaModFix amt="20000"/>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8847792" y="831818"/>
            <a:ext cx="3737012" cy="3737012"/>
          </a:xfrm>
          <a:prstGeom prst="rect">
            <a:avLst/>
          </a:prstGeom>
        </p:spPr>
      </p:pic>
    </p:spTree>
    <p:extLst>
      <p:ext uri="{BB962C8B-B14F-4D97-AF65-F5344CB8AC3E}">
        <p14:creationId xmlns:p14="http://schemas.microsoft.com/office/powerpoint/2010/main" val="158577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Pr>
        <a:solidFill>
          <a:srgbClr val="F5F9F9"/>
        </a:solidFill>
        <a:effectLst/>
      </p:bgPr>
    </p:bg>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A3E953-CA3C-46B0-C4CF-1F33CDA3D486}"/>
              </a:ext>
            </a:extLst>
          </p:cNvPr>
          <p:cNvSpPr>
            <a:spLocks noGrp="1"/>
          </p:cNvSpPr>
          <p:nvPr>
            <p:ph type="dt" sz="half" idx="10"/>
          </p:nvPr>
        </p:nvSpPr>
        <p:spPr>
          <a:xfrm>
            <a:off x="838200" y="6356350"/>
            <a:ext cx="2743200" cy="365125"/>
          </a:xfrm>
          <a:prstGeom prst="rect">
            <a:avLst/>
          </a:prstGeom>
        </p:spPr>
        <p:txBody>
          <a:bodyPr/>
          <a:lstStyle/>
          <a:p>
            <a:fld id="{ECBFE73A-F166-4098-804E-A238B8749E1B}" type="datetimeFigureOut">
              <a:rPr lang="es-MX" smtClean="0"/>
              <a:t>18/09/2022</a:t>
            </a:fld>
            <a:endParaRPr lang="es-MX" dirty="0"/>
          </a:p>
        </p:txBody>
      </p:sp>
      <p:sp>
        <p:nvSpPr>
          <p:cNvPr id="3" name="Marcador de pie de página 2">
            <a:extLst>
              <a:ext uri="{FF2B5EF4-FFF2-40B4-BE49-F238E27FC236}">
                <a16:creationId xmlns:a16="http://schemas.microsoft.com/office/drawing/2014/main" id="{3DCA8FB0-0161-E5E7-31EE-4D7AB15CA7E0}"/>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4" name="Marcador de número de diapositiva 3">
            <a:extLst>
              <a:ext uri="{FF2B5EF4-FFF2-40B4-BE49-F238E27FC236}">
                <a16:creationId xmlns:a16="http://schemas.microsoft.com/office/drawing/2014/main" id="{E3B7C6F5-3BE2-F310-3CDF-58ED118EDF89}"/>
              </a:ext>
            </a:extLst>
          </p:cNvPr>
          <p:cNvSpPr>
            <a:spLocks noGrp="1"/>
          </p:cNvSpPr>
          <p:nvPr>
            <p:ph type="sldNum" sz="quarter" idx="12"/>
          </p:nvPr>
        </p:nvSpPr>
        <p:spPr>
          <a:xfrm>
            <a:off x="8610600" y="6356350"/>
            <a:ext cx="2743200" cy="365125"/>
          </a:xfrm>
          <a:prstGeom prst="rect">
            <a:avLst/>
          </a:prstGeom>
        </p:spPr>
        <p:txBody>
          <a:bodyPr/>
          <a:lstStyle/>
          <a:p>
            <a:fld id="{7214BD1F-4A55-4C29-83C1-7DFF57C48571}" type="slidenum">
              <a:rPr lang="es-MX" smtClean="0"/>
              <a:t>‹Nº›</a:t>
            </a:fld>
            <a:endParaRPr lang="es-MX" dirty="0"/>
          </a:p>
        </p:txBody>
      </p:sp>
      <p:sp>
        <p:nvSpPr>
          <p:cNvPr id="6" name="Rectángulo 5">
            <a:extLst>
              <a:ext uri="{FF2B5EF4-FFF2-40B4-BE49-F238E27FC236}">
                <a16:creationId xmlns:a16="http://schemas.microsoft.com/office/drawing/2014/main" id="{AF5BC2BD-B30B-25A6-8873-D0A43BA02938}"/>
              </a:ext>
            </a:extLst>
          </p:cNvPr>
          <p:cNvSpPr/>
          <p:nvPr userDrawn="1"/>
        </p:nvSpPr>
        <p:spPr>
          <a:xfrm>
            <a:off x="-28010" y="-12970"/>
            <a:ext cx="12241091" cy="6870970"/>
          </a:xfrm>
          <a:prstGeom prst="rect">
            <a:avLst/>
          </a:prstGeom>
          <a:solidFill>
            <a:srgbClr val="F5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8" name="Imagen 7" descr="Patrón de fondo&#10;&#10;Descripción generada automáticamente">
            <a:extLst>
              <a:ext uri="{FF2B5EF4-FFF2-40B4-BE49-F238E27FC236}">
                <a16:creationId xmlns:a16="http://schemas.microsoft.com/office/drawing/2014/main" id="{6CEE000E-4329-AD6E-1FEC-1E69F47B1F84}"/>
              </a:ext>
            </a:extLst>
          </p:cNvPr>
          <p:cNvPicPr>
            <a:picLocks noChangeAspect="1"/>
          </p:cNvPicPr>
          <p:nvPr userDrawn="1"/>
        </p:nvPicPr>
        <p:blipFill rotWithShape="1">
          <a:blip r:embed="rId2">
            <a:alphaModFix amt="70000"/>
            <a:biLevel thresh="50000"/>
            <a:extLst>
              <a:ext uri="{BEBA8EAE-BF5A-486C-A8C5-ECC9F3942E4B}">
                <a14:imgProps xmlns:a14="http://schemas.microsoft.com/office/drawing/2010/main">
                  <a14:imgLayer r:embed="rId3">
                    <a14:imgEffect>
                      <a14:backgroundRemoval t="10000" b="90000" l="10000" r="90000">
                        <a14:foregroundMark x1="28125" y1="41463" x2="38875" y2="57974"/>
                        <a14:foregroundMark x1="43750" y1="45028" x2="43750" y2="45028"/>
                        <a14:foregroundMark x1="41555" y1="45347" x2="38250" y2="44841"/>
                        <a14:foregroundMark x1="44375" y1="45779" x2="42659" y2="45516"/>
                        <a14:foregroundMark x1="44375" y1="45966" x2="44375" y2="45966"/>
                        <a14:foregroundMark x1="43208" y1="44423" x2="45125" y2="46341"/>
                        <a14:backgroundMark x1="5875" y1="36585" x2="82125" y2="14447"/>
                        <a14:backgroundMark x1="82125" y1="14447" x2="90250" y2="28893"/>
                        <a14:backgroundMark x1="90250" y1="28893" x2="75125" y2="60413"/>
                        <a14:backgroundMark x1="75125" y1="60413" x2="63125" y2="75047"/>
                        <a14:backgroundMark x1="63125" y1="75047" x2="46000" y2="82739"/>
                        <a14:backgroundMark x1="46000" y1="82739" x2="22125" y2="77674"/>
                        <a14:backgroundMark x1="47250" y1="31895" x2="74875" y2="63227"/>
                        <a14:backgroundMark x1="74875" y1="63227" x2="80750" y2="59099"/>
                        <a14:backgroundMark x1="80750" y1="59099" x2="85750" y2="37899"/>
                        <a14:backgroundMark x1="85750" y1="37899" x2="81500" y2="17073"/>
                        <a14:backgroundMark x1="81500" y1="17073" x2="64125" y2="16323"/>
                        <a14:backgroundMark x1="64125" y1="16323" x2="56125" y2="21951"/>
                        <a14:backgroundMark x1="56125" y1="21951" x2="51250" y2="29831"/>
                        <a14:backgroundMark x1="51250" y1="29831" x2="50250" y2="33208"/>
                        <a14:backgroundMark x1="18625" y1="30394" x2="30625" y2="82927"/>
                        <a14:backgroundMark x1="30625" y1="82927" x2="21250" y2="83302"/>
                        <a14:backgroundMark x1="21250" y1="83302" x2="9625" y2="64540"/>
                        <a14:backgroundMark x1="9625" y1="64540" x2="11500" y2="39962"/>
                        <a14:backgroundMark x1="11500" y1="39962" x2="20125" y2="27580"/>
                        <a14:backgroundMark x1="26375" y1="34897" x2="37341" y2="42559"/>
                        <a14:backgroundMark x1="45651" y1="45566" x2="45875" y2="45591"/>
                        <a14:backgroundMark x1="46284" y1="45966" x2="50375" y2="49719"/>
                        <a14:backgroundMark x1="45875" y1="45591" x2="46284" y2="45966"/>
                        <a14:backgroundMark x1="50375" y1="49719" x2="57375" y2="52720"/>
                        <a14:backgroundMark x1="57375" y1="52720" x2="63375" y2="48218"/>
                        <a14:backgroundMark x1="63375" y1="48218" x2="54875" y2="33396"/>
                        <a14:backgroundMark x1="54875" y1="33396" x2="20000" y2="28143"/>
                        <a14:backgroundMark x1="23000" y1="55159" x2="29625" y2="59099"/>
                        <a14:backgroundMark x1="29625" y1="59099" x2="32750" y2="69043"/>
                        <a14:backgroundMark x1="32750" y1="69043" x2="36125" y2="74484"/>
                        <a14:backgroundMark x1="36125" y1="74484" x2="42875" y2="75235"/>
                        <a14:backgroundMark x1="42875" y1="75235" x2="46625" y2="57598"/>
                        <a14:backgroundMark x1="46625" y1="57598" x2="53750" y2="57786"/>
                        <a14:backgroundMark x1="53750" y1="57786" x2="55125" y2="67355"/>
                        <a14:backgroundMark x1="55125" y1="67355" x2="46625" y2="80113"/>
                        <a14:backgroundMark x1="46625" y1="80113" x2="35250" y2="80863"/>
                        <a14:backgroundMark x1="35250" y1="80863" x2="22500" y2="67542"/>
                        <a14:backgroundMark x1="22500" y1="67542" x2="18250" y2="53283"/>
                        <a14:backgroundMark x1="18250" y1="53283" x2="18625" y2="51782"/>
                        <a14:backgroundMark x1="42375" y1="43715" x2="43375" y2="44090"/>
                      </a14:backgroundRemoval>
                    </a14:imgEffect>
                  </a14:imgLayer>
                </a14:imgProps>
              </a:ext>
              <a:ext uri="{28A0092B-C50C-407E-A947-70E740481C1C}">
                <a14:useLocalDpi xmlns:a14="http://schemas.microsoft.com/office/drawing/2010/main" val="0"/>
              </a:ext>
            </a:extLst>
          </a:blip>
          <a:srcRect l="21909" t="36758" r="48823" b="38812"/>
          <a:stretch/>
        </p:blipFill>
        <p:spPr>
          <a:xfrm rot="16200000">
            <a:off x="8924301" y="911010"/>
            <a:ext cx="4220276" cy="2315122"/>
          </a:xfrm>
          <a:prstGeom prst="rect">
            <a:avLst/>
          </a:prstGeom>
        </p:spPr>
      </p:pic>
      <p:pic>
        <p:nvPicPr>
          <p:cNvPr id="7" name="Imagen 6" descr="Patrón de fondo&#10;&#10;Descripción generada automáticamente">
            <a:extLst>
              <a:ext uri="{FF2B5EF4-FFF2-40B4-BE49-F238E27FC236}">
                <a16:creationId xmlns:a16="http://schemas.microsoft.com/office/drawing/2014/main" id="{857E22A0-4EE4-A8E9-1B91-DA6F73BCA81E}"/>
              </a:ext>
            </a:extLst>
          </p:cNvPr>
          <p:cNvPicPr>
            <a:picLocks noChangeAspect="1"/>
          </p:cNvPicPr>
          <p:nvPr userDrawn="1"/>
        </p:nvPicPr>
        <p:blipFill rotWithShape="1">
          <a:blip r:embed="rId2">
            <a:biLevel thresh="50000"/>
            <a:alphaModFix amt="70000"/>
            <a:extLst>
              <a:ext uri="{BEBA8EAE-BF5A-486C-A8C5-ECC9F3942E4B}">
                <a14:imgProps xmlns:a14="http://schemas.microsoft.com/office/drawing/2010/main">
                  <a14:imgLayer r:embed="rId3">
                    <a14:imgEffect>
                      <a14:backgroundRemoval t="10000" b="90000" l="10000" r="90000">
                        <a14:foregroundMark x1="28125" y1="41463" x2="38875" y2="57974"/>
                        <a14:foregroundMark x1="43750" y1="45028" x2="43750" y2="45028"/>
                        <a14:foregroundMark x1="41555" y1="45347" x2="38250" y2="44841"/>
                        <a14:foregroundMark x1="44375" y1="45779" x2="42659" y2="45516"/>
                        <a14:foregroundMark x1="44375" y1="45966" x2="44375" y2="45966"/>
                        <a14:foregroundMark x1="43208" y1="44423" x2="45125" y2="46341"/>
                        <a14:backgroundMark x1="5875" y1="36585" x2="82125" y2="14447"/>
                        <a14:backgroundMark x1="82125" y1="14447" x2="90250" y2="28893"/>
                        <a14:backgroundMark x1="90250" y1="28893" x2="75125" y2="60413"/>
                        <a14:backgroundMark x1="75125" y1="60413" x2="63125" y2="75047"/>
                        <a14:backgroundMark x1="63125" y1="75047" x2="46000" y2="82739"/>
                        <a14:backgroundMark x1="46000" y1="82739" x2="22125" y2="77674"/>
                        <a14:backgroundMark x1="47250" y1="31895" x2="74875" y2="63227"/>
                        <a14:backgroundMark x1="74875" y1="63227" x2="80750" y2="59099"/>
                        <a14:backgroundMark x1="80750" y1="59099" x2="85750" y2="37899"/>
                        <a14:backgroundMark x1="85750" y1="37899" x2="81500" y2="17073"/>
                        <a14:backgroundMark x1="81500" y1="17073" x2="64125" y2="16323"/>
                        <a14:backgroundMark x1="64125" y1="16323" x2="56125" y2="21951"/>
                        <a14:backgroundMark x1="56125" y1="21951" x2="51250" y2="29831"/>
                        <a14:backgroundMark x1="51250" y1="29831" x2="50250" y2="33208"/>
                        <a14:backgroundMark x1="18625" y1="30394" x2="30625" y2="82927"/>
                        <a14:backgroundMark x1="30625" y1="82927" x2="21250" y2="83302"/>
                        <a14:backgroundMark x1="21250" y1="83302" x2="9625" y2="64540"/>
                        <a14:backgroundMark x1="9625" y1="64540" x2="11500" y2="39962"/>
                        <a14:backgroundMark x1="11500" y1="39962" x2="20125" y2="27580"/>
                        <a14:backgroundMark x1="26375" y1="34897" x2="37341" y2="42559"/>
                        <a14:backgroundMark x1="45651" y1="45566" x2="45875" y2="45591"/>
                        <a14:backgroundMark x1="46284" y1="45966" x2="50375" y2="49719"/>
                        <a14:backgroundMark x1="45875" y1="45591" x2="46284" y2="45966"/>
                        <a14:backgroundMark x1="50375" y1="49719" x2="57375" y2="52720"/>
                        <a14:backgroundMark x1="57375" y1="52720" x2="63375" y2="48218"/>
                        <a14:backgroundMark x1="63375" y1="48218" x2="54875" y2="33396"/>
                        <a14:backgroundMark x1="54875" y1="33396" x2="20000" y2="28143"/>
                        <a14:backgroundMark x1="23000" y1="55159" x2="29625" y2="59099"/>
                        <a14:backgroundMark x1="29625" y1="59099" x2="32750" y2="69043"/>
                        <a14:backgroundMark x1="32750" y1="69043" x2="36125" y2="74484"/>
                        <a14:backgroundMark x1="36125" y1="74484" x2="42875" y2="75235"/>
                        <a14:backgroundMark x1="42875" y1="75235" x2="46625" y2="57598"/>
                        <a14:backgroundMark x1="46625" y1="57598" x2="53750" y2="57786"/>
                        <a14:backgroundMark x1="53750" y1="57786" x2="55125" y2="67355"/>
                        <a14:backgroundMark x1="55125" y1="67355" x2="46625" y2="80113"/>
                        <a14:backgroundMark x1="46625" y1="80113" x2="35250" y2="80863"/>
                        <a14:backgroundMark x1="35250" y1="80863" x2="22500" y2="67542"/>
                        <a14:backgroundMark x1="22500" y1="67542" x2="18250" y2="53283"/>
                        <a14:backgroundMark x1="18250" y1="53283" x2="18625" y2="51782"/>
                        <a14:backgroundMark x1="42375" y1="43715" x2="43375" y2="44090"/>
                      </a14:backgroundRemoval>
                    </a14:imgEffect>
                  </a14:imgLayer>
                </a14:imgProps>
              </a:ext>
              <a:ext uri="{28A0092B-C50C-407E-A947-70E740481C1C}">
                <a14:useLocalDpi xmlns:a14="http://schemas.microsoft.com/office/drawing/2010/main" val="0"/>
              </a:ext>
            </a:extLst>
          </a:blip>
          <a:srcRect l="28687" t="36758" r="51554" b="39017"/>
          <a:stretch/>
        </p:blipFill>
        <p:spPr>
          <a:xfrm rot="5400000">
            <a:off x="-303913" y="303913"/>
            <a:ext cx="3129357" cy="2521531"/>
          </a:xfrm>
          <a:prstGeom prst="rect">
            <a:avLst/>
          </a:prstGeom>
        </p:spPr>
      </p:pic>
      <p:pic>
        <p:nvPicPr>
          <p:cNvPr id="9" name="Imagen 8" descr="Patrón de fondo&#10;&#10;Descripción generada automáticamente">
            <a:extLst>
              <a:ext uri="{FF2B5EF4-FFF2-40B4-BE49-F238E27FC236}">
                <a16:creationId xmlns:a16="http://schemas.microsoft.com/office/drawing/2014/main" id="{6749B3C6-7EFE-0934-D86A-897C64A72424}"/>
              </a:ext>
            </a:extLst>
          </p:cNvPr>
          <p:cNvPicPr>
            <a:picLocks noChangeAspect="1"/>
          </p:cNvPicPr>
          <p:nvPr userDrawn="1"/>
        </p:nvPicPr>
        <p:blipFill rotWithShape="1">
          <a:blip r:embed="rId2">
            <a:biLevel thresh="50000"/>
            <a:alphaModFix amt="70000"/>
            <a:extLst>
              <a:ext uri="{BEBA8EAE-BF5A-486C-A8C5-ECC9F3942E4B}">
                <a14:imgProps xmlns:a14="http://schemas.microsoft.com/office/drawing/2010/main">
                  <a14:imgLayer r:embed="rId3">
                    <a14:imgEffect>
                      <a14:backgroundRemoval t="10000" b="90000" l="10000" r="90000">
                        <a14:foregroundMark x1="28125" y1="41463" x2="38875" y2="57974"/>
                        <a14:foregroundMark x1="43750" y1="45028" x2="43750" y2="45028"/>
                        <a14:foregroundMark x1="41555" y1="45347" x2="38250" y2="44841"/>
                        <a14:foregroundMark x1="44375" y1="45779" x2="42659" y2="45516"/>
                        <a14:foregroundMark x1="44375" y1="45966" x2="44375" y2="45966"/>
                        <a14:foregroundMark x1="43208" y1="44423" x2="45125" y2="46341"/>
                        <a14:backgroundMark x1="5875" y1="36585" x2="82125" y2="14447"/>
                        <a14:backgroundMark x1="82125" y1="14447" x2="90250" y2="28893"/>
                        <a14:backgroundMark x1="90250" y1="28893" x2="75125" y2="60413"/>
                        <a14:backgroundMark x1="75125" y1="60413" x2="63125" y2="75047"/>
                        <a14:backgroundMark x1="63125" y1="75047" x2="46000" y2="82739"/>
                        <a14:backgroundMark x1="46000" y1="82739" x2="22125" y2="77674"/>
                        <a14:backgroundMark x1="47250" y1="31895" x2="74875" y2="63227"/>
                        <a14:backgroundMark x1="74875" y1="63227" x2="80750" y2="59099"/>
                        <a14:backgroundMark x1="80750" y1="59099" x2="85750" y2="37899"/>
                        <a14:backgroundMark x1="85750" y1="37899" x2="81500" y2="17073"/>
                        <a14:backgroundMark x1="81500" y1="17073" x2="64125" y2="16323"/>
                        <a14:backgroundMark x1="64125" y1="16323" x2="56125" y2="21951"/>
                        <a14:backgroundMark x1="56125" y1="21951" x2="51250" y2="29831"/>
                        <a14:backgroundMark x1="51250" y1="29831" x2="50250" y2="33208"/>
                        <a14:backgroundMark x1="18625" y1="30394" x2="30625" y2="82927"/>
                        <a14:backgroundMark x1="30625" y1="82927" x2="21250" y2="83302"/>
                        <a14:backgroundMark x1="21250" y1="83302" x2="9625" y2="64540"/>
                        <a14:backgroundMark x1="9625" y1="64540" x2="11500" y2="39962"/>
                        <a14:backgroundMark x1="11500" y1="39962" x2="20125" y2="27580"/>
                        <a14:backgroundMark x1="26375" y1="34897" x2="37341" y2="42559"/>
                        <a14:backgroundMark x1="45651" y1="45566" x2="45875" y2="45591"/>
                        <a14:backgroundMark x1="46284" y1="45966" x2="50375" y2="49719"/>
                        <a14:backgroundMark x1="45875" y1="45591" x2="46284" y2="45966"/>
                        <a14:backgroundMark x1="50375" y1="49719" x2="57375" y2="52720"/>
                        <a14:backgroundMark x1="57375" y1="52720" x2="63375" y2="48218"/>
                        <a14:backgroundMark x1="63375" y1="48218" x2="54875" y2="33396"/>
                        <a14:backgroundMark x1="54875" y1="33396" x2="20000" y2="28143"/>
                        <a14:backgroundMark x1="23000" y1="55159" x2="29625" y2="59099"/>
                        <a14:backgroundMark x1="29625" y1="59099" x2="32750" y2="69043"/>
                        <a14:backgroundMark x1="32750" y1="69043" x2="36125" y2="74484"/>
                        <a14:backgroundMark x1="36125" y1="74484" x2="42875" y2="75235"/>
                        <a14:backgroundMark x1="42875" y1="75235" x2="46625" y2="57598"/>
                        <a14:backgroundMark x1="46625" y1="57598" x2="53750" y2="57786"/>
                        <a14:backgroundMark x1="53750" y1="57786" x2="55125" y2="67355"/>
                        <a14:backgroundMark x1="55125" y1="67355" x2="46625" y2="80113"/>
                        <a14:backgroundMark x1="46625" y1="80113" x2="35250" y2="80863"/>
                        <a14:backgroundMark x1="35250" y1="80863" x2="22500" y2="67542"/>
                        <a14:backgroundMark x1="22500" y1="67542" x2="18250" y2="53283"/>
                        <a14:backgroundMark x1="18250" y1="53283" x2="18625" y2="51782"/>
                        <a14:backgroundMark x1="42375" y1="43715" x2="43375" y2="44090"/>
                      </a14:backgroundRemoval>
                    </a14:imgEffect>
                  </a14:imgLayer>
                </a14:imgProps>
              </a:ext>
              <a:ext uri="{28A0092B-C50C-407E-A947-70E740481C1C}">
                <a14:useLocalDpi xmlns:a14="http://schemas.microsoft.com/office/drawing/2010/main" val="0"/>
              </a:ext>
            </a:extLst>
          </a:blip>
          <a:srcRect l="21909" t="56286" r="48823" b="24187"/>
          <a:stretch/>
        </p:blipFill>
        <p:spPr>
          <a:xfrm rot="10800000">
            <a:off x="2889465" y="4651634"/>
            <a:ext cx="6643687" cy="2192517"/>
          </a:xfrm>
          <a:prstGeom prst="rect">
            <a:avLst/>
          </a:prstGeom>
        </p:spPr>
      </p:pic>
      <p:pic>
        <p:nvPicPr>
          <p:cNvPr id="10" name="Imagen 9" descr="Forma&#10;&#10;Descripción generada automáticamente con confianza media">
            <a:extLst>
              <a:ext uri="{FF2B5EF4-FFF2-40B4-BE49-F238E27FC236}">
                <a16:creationId xmlns:a16="http://schemas.microsoft.com/office/drawing/2014/main" id="{73C06B47-4123-3B30-E4FB-0530BCB3A50E}"/>
              </a:ext>
            </a:extLst>
          </p:cNvPr>
          <p:cNvPicPr>
            <a:picLocks noChangeAspect="1"/>
          </p:cNvPicPr>
          <p:nvPr userDrawn="1"/>
        </p:nvPicPr>
        <p:blipFill rotWithShape="1">
          <a:blip r:embed="rId4">
            <a:duotone>
              <a:schemeClr val="bg2">
                <a:shade val="45000"/>
                <a:satMod val="135000"/>
              </a:schemeClr>
              <a:prstClr val="white"/>
            </a:duotone>
            <a:alphaModFix amt="35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b="27529"/>
          <a:stretch/>
        </p:blipFill>
        <p:spPr>
          <a:xfrm>
            <a:off x="3844680" y="4748611"/>
            <a:ext cx="4693333" cy="2079023"/>
          </a:xfrm>
          <a:prstGeom prst="rect">
            <a:avLst/>
          </a:prstGeom>
        </p:spPr>
      </p:pic>
      <p:pic>
        <p:nvPicPr>
          <p:cNvPr id="12" name="Imagen 11" descr="Imagen que contiene animal, oscuro, tabla, iluminado&#10;&#10;Descripción generada automáticamente">
            <a:extLst>
              <a:ext uri="{FF2B5EF4-FFF2-40B4-BE49-F238E27FC236}">
                <a16:creationId xmlns:a16="http://schemas.microsoft.com/office/drawing/2014/main" id="{BDF6E44A-65E9-2BC6-DB45-904B54A2A6DF}"/>
              </a:ext>
            </a:extLst>
          </p:cNvPr>
          <p:cNvPicPr>
            <a:picLocks noChangeAspect="1"/>
          </p:cNvPicPr>
          <p:nvPr userDrawn="1"/>
        </p:nvPicPr>
        <p:blipFill rotWithShape="1">
          <a:blip r:embed="rId6">
            <a:duotone>
              <a:schemeClr val="bg2">
                <a:shade val="45000"/>
                <a:satMod val="135000"/>
              </a:schemeClr>
              <a:prstClr val="white"/>
            </a:duotone>
            <a:alphaModFix amt="20000"/>
            <a:extLst>
              <a:ext uri="{28A0092B-C50C-407E-A947-70E740481C1C}">
                <a14:useLocalDpi xmlns:a14="http://schemas.microsoft.com/office/drawing/2010/main" val="0"/>
              </a:ext>
            </a:extLst>
          </a:blip>
          <a:srcRect l="587" t="1835" r="54045" b="53227"/>
          <a:stretch/>
        </p:blipFill>
        <p:spPr>
          <a:xfrm>
            <a:off x="0" y="-1"/>
            <a:ext cx="2886073" cy="2692400"/>
          </a:xfrm>
          <a:prstGeom prst="rect">
            <a:avLst/>
          </a:prstGeom>
        </p:spPr>
      </p:pic>
      <p:pic>
        <p:nvPicPr>
          <p:cNvPr id="13" name="Imagen 12" descr="Imagen en blanco y lechuga&#10;&#10;Descripción generada automáticamente con confianza media">
            <a:extLst>
              <a:ext uri="{FF2B5EF4-FFF2-40B4-BE49-F238E27FC236}">
                <a16:creationId xmlns:a16="http://schemas.microsoft.com/office/drawing/2014/main" id="{E7A976FE-74D1-6A3A-4B69-4E422F30252F}"/>
              </a:ext>
            </a:extLst>
          </p:cNvPr>
          <p:cNvPicPr>
            <a:picLocks noChangeAspect="1"/>
          </p:cNvPicPr>
          <p:nvPr userDrawn="1"/>
        </p:nvPicPr>
        <p:blipFill rotWithShape="1">
          <a:blip r:embed="rId7">
            <a:alphaModFix amt="20000"/>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4176" t="26654"/>
          <a:stretch/>
        </p:blipFill>
        <p:spPr>
          <a:xfrm rot="10800000">
            <a:off x="9773143" y="4976443"/>
            <a:ext cx="2439939" cy="1881558"/>
          </a:xfrm>
          <a:prstGeom prst="rect">
            <a:avLst/>
          </a:prstGeom>
        </p:spPr>
      </p:pic>
      <p:pic>
        <p:nvPicPr>
          <p:cNvPr id="14" name="Imagen 13" descr="Imagen en blanco y lechuga&#10;&#10;Descripción generada automáticamente con confianza media">
            <a:extLst>
              <a:ext uri="{FF2B5EF4-FFF2-40B4-BE49-F238E27FC236}">
                <a16:creationId xmlns:a16="http://schemas.microsoft.com/office/drawing/2014/main" id="{0843D496-4501-5F4D-E9CB-9E31C6BD88C0}"/>
              </a:ext>
            </a:extLst>
          </p:cNvPr>
          <p:cNvPicPr>
            <a:picLocks noChangeAspect="1"/>
          </p:cNvPicPr>
          <p:nvPr userDrawn="1"/>
        </p:nvPicPr>
        <p:blipFill rotWithShape="1">
          <a:blip r:embed="rId7">
            <a:alphaModFix amt="20000"/>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4407" b="31466"/>
          <a:stretch/>
        </p:blipFill>
        <p:spPr>
          <a:xfrm>
            <a:off x="6927" y="5040520"/>
            <a:ext cx="2553925" cy="1845192"/>
          </a:xfrm>
          <a:prstGeom prst="rect">
            <a:avLst/>
          </a:prstGeom>
        </p:spPr>
      </p:pic>
      <p:pic>
        <p:nvPicPr>
          <p:cNvPr id="11" name="Imagen 10" descr="Dibujo en blanco y negro&#10;&#10;Descripción generada automáticamente con confianza baja">
            <a:extLst>
              <a:ext uri="{FF2B5EF4-FFF2-40B4-BE49-F238E27FC236}">
                <a16:creationId xmlns:a16="http://schemas.microsoft.com/office/drawing/2014/main" id="{6A482A48-1028-D835-82AF-99991986BD60}"/>
              </a:ext>
            </a:extLst>
          </p:cNvPr>
          <p:cNvPicPr>
            <a:picLocks noChangeAspect="1"/>
          </p:cNvPicPr>
          <p:nvPr userDrawn="1"/>
        </p:nvPicPr>
        <p:blipFill>
          <a:blip r:embed="rId9">
            <a:alphaModFix amt="20000"/>
            <a:duotone>
              <a:schemeClr val="bg2">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8847792" y="458752"/>
            <a:ext cx="3737012" cy="3737012"/>
          </a:xfrm>
          <a:prstGeom prst="rect">
            <a:avLst/>
          </a:prstGeom>
        </p:spPr>
      </p:pic>
    </p:spTree>
    <p:extLst>
      <p:ext uri="{BB962C8B-B14F-4D97-AF65-F5344CB8AC3E}">
        <p14:creationId xmlns:p14="http://schemas.microsoft.com/office/powerpoint/2010/main" val="2099441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ACB32E-FD9B-E3A8-EBCC-DEDAFB30D5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20CE05D-318E-AB1B-8081-D241FDA716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8742F231-9F70-8CA3-1CF4-DD1F2C1F29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59EE37-18E5-6347-8A45-48392F968601}"/>
              </a:ext>
            </a:extLst>
          </p:cNvPr>
          <p:cNvSpPr>
            <a:spLocks noGrp="1"/>
          </p:cNvSpPr>
          <p:nvPr>
            <p:ph type="dt" sz="half" idx="10"/>
          </p:nvPr>
        </p:nvSpPr>
        <p:spPr>
          <a:xfrm>
            <a:off x="838200" y="6356350"/>
            <a:ext cx="2743200" cy="365125"/>
          </a:xfrm>
          <a:prstGeom prst="rect">
            <a:avLst/>
          </a:prstGeom>
        </p:spPr>
        <p:txBody>
          <a:bodyPr/>
          <a:lstStyle/>
          <a:p>
            <a:fld id="{ECBFE73A-F166-4098-804E-A238B8749E1B}" type="datetimeFigureOut">
              <a:rPr lang="es-MX" smtClean="0"/>
              <a:t>18/09/2022</a:t>
            </a:fld>
            <a:endParaRPr lang="es-MX" dirty="0"/>
          </a:p>
        </p:txBody>
      </p:sp>
      <p:sp>
        <p:nvSpPr>
          <p:cNvPr id="6" name="Marcador de pie de página 5">
            <a:extLst>
              <a:ext uri="{FF2B5EF4-FFF2-40B4-BE49-F238E27FC236}">
                <a16:creationId xmlns:a16="http://schemas.microsoft.com/office/drawing/2014/main" id="{AB70CDC4-FB69-BB4F-5E0E-CB3CE9AB9729}"/>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7" name="Marcador de número de diapositiva 6">
            <a:extLst>
              <a:ext uri="{FF2B5EF4-FFF2-40B4-BE49-F238E27FC236}">
                <a16:creationId xmlns:a16="http://schemas.microsoft.com/office/drawing/2014/main" id="{B3EF94F0-63E0-D918-0918-E245C875845C}"/>
              </a:ext>
            </a:extLst>
          </p:cNvPr>
          <p:cNvSpPr>
            <a:spLocks noGrp="1"/>
          </p:cNvSpPr>
          <p:nvPr>
            <p:ph type="sldNum" sz="quarter" idx="12"/>
          </p:nvPr>
        </p:nvSpPr>
        <p:spPr>
          <a:xfrm>
            <a:off x="8610600" y="6356350"/>
            <a:ext cx="2743200" cy="365125"/>
          </a:xfrm>
          <a:prstGeom prst="rect">
            <a:avLst/>
          </a:prstGeom>
        </p:spPr>
        <p:txBody>
          <a:bodyPr/>
          <a:lstStyle/>
          <a:p>
            <a:fld id="{7214BD1F-4A55-4C29-83C1-7DFF57C48571}" type="slidenum">
              <a:rPr lang="es-MX" smtClean="0"/>
              <a:t>‹Nº›</a:t>
            </a:fld>
            <a:endParaRPr lang="es-MX" dirty="0"/>
          </a:p>
        </p:txBody>
      </p:sp>
    </p:spTree>
    <p:extLst>
      <p:ext uri="{BB962C8B-B14F-4D97-AF65-F5344CB8AC3E}">
        <p14:creationId xmlns:p14="http://schemas.microsoft.com/office/powerpoint/2010/main" val="703253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E31554-5462-AED5-87F2-60E9E332BB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8249E30C-B44E-59F7-4706-E1867CA43B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a:extLst>
              <a:ext uri="{FF2B5EF4-FFF2-40B4-BE49-F238E27FC236}">
                <a16:creationId xmlns:a16="http://schemas.microsoft.com/office/drawing/2014/main" id="{BD5B2DFA-A6D3-D2D1-706B-AEF8BBC110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AF8B50D-063C-9F14-6AF0-FAFFA3F424DE}"/>
              </a:ext>
            </a:extLst>
          </p:cNvPr>
          <p:cNvSpPr>
            <a:spLocks noGrp="1"/>
          </p:cNvSpPr>
          <p:nvPr>
            <p:ph type="dt" sz="half" idx="10"/>
          </p:nvPr>
        </p:nvSpPr>
        <p:spPr>
          <a:xfrm>
            <a:off x="838200" y="6356350"/>
            <a:ext cx="2743200" cy="365125"/>
          </a:xfrm>
          <a:prstGeom prst="rect">
            <a:avLst/>
          </a:prstGeom>
        </p:spPr>
        <p:txBody>
          <a:bodyPr/>
          <a:lstStyle/>
          <a:p>
            <a:fld id="{ECBFE73A-F166-4098-804E-A238B8749E1B}" type="datetimeFigureOut">
              <a:rPr lang="es-MX" smtClean="0"/>
              <a:t>18/09/2022</a:t>
            </a:fld>
            <a:endParaRPr lang="es-MX" dirty="0"/>
          </a:p>
        </p:txBody>
      </p:sp>
      <p:sp>
        <p:nvSpPr>
          <p:cNvPr id="6" name="Marcador de pie de página 5">
            <a:extLst>
              <a:ext uri="{FF2B5EF4-FFF2-40B4-BE49-F238E27FC236}">
                <a16:creationId xmlns:a16="http://schemas.microsoft.com/office/drawing/2014/main" id="{4B3470E5-8C91-899F-4E4A-84B9C7AFF3F8}"/>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7" name="Marcador de número de diapositiva 6">
            <a:extLst>
              <a:ext uri="{FF2B5EF4-FFF2-40B4-BE49-F238E27FC236}">
                <a16:creationId xmlns:a16="http://schemas.microsoft.com/office/drawing/2014/main" id="{EE0853E3-F66B-4281-8E1B-3C514DD48C57}"/>
              </a:ext>
            </a:extLst>
          </p:cNvPr>
          <p:cNvSpPr>
            <a:spLocks noGrp="1"/>
          </p:cNvSpPr>
          <p:nvPr>
            <p:ph type="sldNum" sz="quarter" idx="12"/>
          </p:nvPr>
        </p:nvSpPr>
        <p:spPr>
          <a:xfrm>
            <a:off x="8610600" y="6356350"/>
            <a:ext cx="2743200" cy="365125"/>
          </a:xfrm>
          <a:prstGeom prst="rect">
            <a:avLst/>
          </a:prstGeom>
        </p:spPr>
        <p:txBody>
          <a:bodyPr/>
          <a:lstStyle/>
          <a:p>
            <a:fld id="{7214BD1F-4A55-4C29-83C1-7DFF57C48571}" type="slidenum">
              <a:rPr lang="es-MX" smtClean="0"/>
              <a:t>‹Nº›</a:t>
            </a:fld>
            <a:endParaRPr lang="es-MX" dirty="0"/>
          </a:p>
        </p:txBody>
      </p:sp>
    </p:spTree>
    <p:extLst>
      <p:ext uri="{BB962C8B-B14F-4D97-AF65-F5344CB8AC3E}">
        <p14:creationId xmlns:p14="http://schemas.microsoft.com/office/powerpoint/2010/main" val="364588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microsoft.com/office/2007/relationships/hdphoto" Target="../media/hdphoto2.wdp"/><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microsoft.com/office/2007/relationships/hdphoto" Target="../media/hdphoto3.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1F0"/>
        </a:solidFill>
        <a:effectLst/>
      </p:bgPr>
    </p:bg>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9771FB92-9066-E940-7007-AB116641B8C7}"/>
              </a:ext>
            </a:extLst>
          </p:cNvPr>
          <p:cNvPicPr>
            <a:picLocks noChangeAspect="1"/>
          </p:cNvPicPr>
          <p:nvPr userDrawn="1"/>
        </p:nvPicPr>
        <p:blipFill rotWithShape="1">
          <a:blip r:embed="rId13">
            <a:biLevel thresh="50000"/>
            <a:alphaModFix amt="70000"/>
            <a:extLst>
              <a:ext uri="{BEBA8EAE-BF5A-486C-A8C5-ECC9F3942E4B}">
                <a14:imgProps xmlns:a14="http://schemas.microsoft.com/office/drawing/2010/main">
                  <a14:imgLayer r:embed="rId14">
                    <a14:imgEffect>
                      <a14:backgroundRemoval t="10000" b="90000" l="10000" r="90000">
                        <a14:foregroundMark x1="28125" y1="41463" x2="38875" y2="57974"/>
                        <a14:foregroundMark x1="43750" y1="45028" x2="43750" y2="45028"/>
                        <a14:foregroundMark x1="41555" y1="45347" x2="38250" y2="44841"/>
                        <a14:foregroundMark x1="44375" y1="45779" x2="42659" y2="45516"/>
                        <a14:foregroundMark x1="44375" y1="45966" x2="44375" y2="45966"/>
                        <a14:foregroundMark x1="43208" y1="44423" x2="45125" y2="46341"/>
                        <a14:backgroundMark x1="5875" y1="36585" x2="82125" y2="14447"/>
                        <a14:backgroundMark x1="82125" y1="14447" x2="90250" y2="28893"/>
                        <a14:backgroundMark x1="90250" y1="28893" x2="75125" y2="60413"/>
                        <a14:backgroundMark x1="75125" y1="60413" x2="63125" y2="75047"/>
                        <a14:backgroundMark x1="63125" y1="75047" x2="46000" y2="82739"/>
                        <a14:backgroundMark x1="46000" y1="82739" x2="22125" y2="77674"/>
                        <a14:backgroundMark x1="47250" y1="31895" x2="74875" y2="63227"/>
                        <a14:backgroundMark x1="74875" y1="63227" x2="80750" y2="59099"/>
                        <a14:backgroundMark x1="80750" y1="59099" x2="85750" y2="37899"/>
                        <a14:backgroundMark x1="85750" y1="37899" x2="81500" y2="17073"/>
                        <a14:backgroundMark x1="81500" y1="17073" x2="64125" y2="16323"/>
                        <a14:backgroundMark x1="64125" y1="16323" x2="56125" y2="21951"/>
                        <a14:backgroundMark x1="56125" y1="21951" x2="51250" y2="29831"/>
                        <a14:backgroundMark x1="51250" y1="29831" x2="50250" y2="33208"/>
                        <a14:backgroundMark x1="18625" y1="30394" x2="30625" y2="82927"/>
                        <a14:backgroundMark x1="30625" y1="82927" x2="21250" y2="83302"/>
                        <a14:backgroundMark x1="21250" y1="83302" x2="9625" y2="64540"/>
                        <a14:backgroundMark x1="9625" y1="64540" x2="11500" y2="39962"/>
                        <a14:backgroundMark x1="11500" y1="39962" x2="20125" y2="27580"/>
                        <a14:backgroundMark x1="26375" y1="34897" x2="37341" y2="42559"/>
                        <a14:backgroundMark x1="45651" y1="45566" x2="45875" y2="45591"/>
                        <a14:backgroundMark x1="46284" y1="45966" x2="50375" y2="49719"/>
                        <a14:backgroundMark x1="45875" y1="45591" x2="46284" y2="45966"/>
                        <a14:backgroundMark x1="50375" y1="49719" x2="57375" y2="52720"/>
                        <a14:backgroundMark x1="57375" y1="52720" x2="63375" y2="48218"/>
                        <a14:backgroundMark x1="63375" y1="48218" x2="54875" y2="33396"/>
                        <a14:backgroundMark x1="54875" y1="33396" x2="20000" y2="28143"/>
                        <a14:backgroundMark x1="23000" y1="55159" x2="29625" y2="59099"/>
                        <a14:backgroundMark x1="29625" y1="59099" x2="32750" y2="69043"/>
                        <a14:backgroundMark x1="32750" y1="69043" x2="36125" y2="74484"/>
                        <a14:backgroundMark x1="36125" y1="74484" x2="42875" y2="75235"/>
                        <a14:backgroundMark x1="42875" y1="75235" x2="46625" y2="57598"/>
                        <a14:backgroundMark x1="46625" y1="57598" x2="53750" y2="57786"/>
                        <a14:backgroundMark x1="53750" y1="57786" x2="55125" y2="67355"/>
                        <a14:backgroundMark x1="55125" y1="67355" x2="46625" y2="80113"/>
                        <a14:backgroundMark x1="46625" y1="80113" x2="35250" y2="80863"/>
                        <a14:backgroundMark x1="35250" y1="80863" x2="22500" y2="67542"/>
                        <a14:backgroundMark x1="22500" y1="67542" x2="18250" y2="53283"/>
                        <a14:backgroundMark x1="18250" y1="53283" x2="18625" y2="51782"/>
                        <a14:backgroundMark x1="42375" y1="43715" x2="43375" y2="44090"/>
                      </a14:backgroundRemoval>
                    </a14:imgEffect>
                  </a14:imgLayer>
                </a14:imgProps>
              </a:ext>
              <a:ext uri="{28A0092B-C50C-407E-A947-70E740481C1C}">
                <a14:useLocalDpi xmlns:a14="http://schemas.microsoft.com/office/drawing/2010/main" val="0"/>
              </a:ext>
            </a:extLst>
          </a:blip>
          <a:srcRect l="21909" t="56286" r="48823" b="24187"/>
          <a:stretch/>
        </p:blipFill>
        <p:spPr>
          <a:xfrm rot="10800000">
            <a:off x="2912590" y="4665483"/>
            <a:ext cx="6643687" cy="2192517"/>
          </a:xfrm>
          <a:prstGeom prst="rect">
            <a:avLst/>
          </a:prstGeom>
        </p:spPr>
      </p:pic>
      <p:pic>
        <p:nvPicPr>
          <p:cNvPr id="10" name="Imagen 9" descr="Patrón de fondo&#10;&#10;Descripción generada automáticamente">
            <a:extLst>
              <a:ext uri="{FF2B5EF4-FFF2-40B4-BE49-F238E27FC236}">
                <a16:creationId xmlns:a16="http://schemas.microsoft.com/office/drawing/2014/main" id="{C601C0F5-0575-339A-8694-E389A7825232}"/>
              </a:ext>
            </a:extLst>
          </p:cNvPr>
          <p:cNvPicPr>
            <a:picLocks noChangeAspect="1"/>
          </p:cNvPicPr>
          <p:nvPr userDrawn="1"/>
        </p:nvPicPr>
        <p:blipFill rotWithShape="1">
          <a:blip r:embed="rId13">
            <a:biLevel thresh="50000"/>
            <a:alphaModFix amt="70000"/>
            <a:extLst>
              <a:ext uri="{BEBA8EAE-BF5A-486C-A8C5-ECC9F3942E4B}">
                <a14:imgProps xmlns:a14="http://schemas.microsoft.com/office/drawing/2010/main">
                  <a14:imgLayer r:embed="rId14">
                    <a14:imgEffect>
                      <a14:backgroundRemoval t="10000" b="90000" l="10000" r="90000">
                        <a14:foregroundMark x1="28125" y1="41463" x2="38875" y2="57974"/>
                        <a14:foregroundMark x1="43750" y1="45028" x2="43750" y2="45028"/>
                        <a14:foregroundMark x1="41555" y1="45347" x2="38250" y2="44841"/>
                        <a14:foregroundMark x1="44375" y1="45779" x2="42659" y2="45516"/>
                        <a14:foregroundMark x1="44375" y1="45966" x2="44375" y2="45966"/>
                        <a14:foregroundMark x1="43208" y1="44423" x2="45125" y2="46341"/>
                        <a14:backgroundMark x1="5875" y1="36585" x2="82125" y2="14447"/>
                        <a14:backgroundMark x1="82125" y1="14447" x2="90250" y2="28893"/>
                        <a14:backgroundMark x1="90250" y1="28893" x2="75125" y2="60413"/>
                        <a14:backgroundMark x1="75125" y1="60413" x2="63125" y2="75047"/>
                        <a14:backgroundMark x1="63125" y1="75047" x2="46000" y2="82739"/>
                        <a14:backgroundMark x1="46000" y1="82739" x2="22125" y2="77674"/>
                        <a14:backgroundMark x1="47250" y1="31895" x2="74875" y2="63227"/>
                        <a14:backgroundMark x1="74875" y1="63227" x2="80750" y2="59099"/>
                        <a14:backgroundMark x1="80750" y1="59099" x2="85750" y2="37899"/>
                        <a14:backgroundMark x1="85750" y1="37899" x2="81500" y2="17073"/>
                        <a14:backgroundMark x1="81500" y1="17073" x2="64125" y2="16323"/>
                        <a14:backgroundMark x1="64125" y1="16323" x2="56125" y2="21951"/>
                        <a14:backgroundMark x1="56125" y1="21951" x2="51250" y2="29831"/>
                        <a14:backgroundMark x1="51250" y1="29831" x2="50250" y2="33208"/>
                        <a14:backgroundMark x1="18625" y1="30394" x2="30625" y2="82927"/>
                        <a14:backgroundMark x1="30625" y1="82927" x2="21250" y2="83302"/>
                        <a14:backgroundMark x1="21250" y1="83302" x2="9625" y2="64540"/>
                        <a14:backgroundMark x1="9625" y1="64540" x2="11500" y2="39962"/>
                        <a14:backgroundMark x1="11500" y1="39962" x2="20125" y2="27580"/>
                        <a14:backgroundMark x1="26375" y1="34897" x2="37341" y2="42559"/>
                        <a14:backgroundMark x1="45651" y1="45566" x2="45875" y2="45591"/>
                        <a14:backgroundMark x1="46284" y1="45966" x2="50375" y2="49719"/>
                        <a14:backgroundMark x1="45875" y1="45591" x2="46284" y2="45966"/>
                        <a14:backgroundMark x1="50375" y1="49719" x2="57375" y2="52720"/>
                        <a14:backgroundMark x1="57375" y1="52720" x2="63375" y2="48218"/>
                        <a14:backgroundMark x1="63375" y1="48218" x2="54875" y2="33396"/>
                        <a14:backgroundMark x1="54875" y1="33396" x2="20000" y2="28143"/>
                        <a14:backgroundMark x1="23000" y1="55159" x2="29625" y2="59099"/>
                        <a14:backgroundMark x1="29625" y1="59099" x2="32750" y2="69043"/>
                        <a14:backgroundMark x1="32750" y1="69043" x2="36125" y2="74484"/>
                        <a14:backgroundMark x1="36125" y1="74484" x2="42875" y2="75235"/>
                        <a14:backgroundMark x1="42875" y1="75235" x2="46625" y2="57598"/>
                        <a14:backgroundMark x1="46625" y1="57598" x2="53750" y2="57786"/>
                        <a14:backgroundMark x1="53750" y1="57786" x2="55125" y2="67355"/>
                        <a14:backgroundMark x1="55125" y1="67355" x2="46625" y2="80113"/>
                        <a14:backgroundMark x1="46625" y1="80113" x2="35250" y2="80863"/>
                        <a14:backgroundMark x1="35250" y1="80863" x2="22500" y2="67542"/>
                        <a14:backgroundMark x1="22500" y1="67542" x2="18250" y2="53283"/>
                        <a14:backgroundMark x1="18250" y1="53283" x2="18625" y2="51782"/>
                        <a14:backgroundMark x1="42375" y1="43715" x2="43375" y2="44090"/>
                      </a14:backgroundRemoval>
                    </a14:imgEffect>
                  </a14:imgLayer>
                </a14:imgProps>
              </a:ext>
              <a:ext uri="{28A0092B-C50C-407E-A947-70E740481C1C}">
                <a14:useLocalDpi xmlns:a14="http://schemas.microsoft.com/office/drawing/2010/main" val="0"/>
              </a:ext>
            </a:extLst>
          </a:blip>
          <a:srcRect l="21909" t="36758" r="48823" b="38812"/>
          <a:stretch/>
        </p:blipFill>
        <p:spPr>
          <a:xfrm rot="16200000">
            <a:off x="8924301" y="980289"/>
            <a:ext cx="4220276" cy="2315122"/>
          </a:xfrm>
          <a:prstGeom prst="rect">
            <a:avLst/>
          </a:prstGeom>
        </p:spPr>
      </p:pic>
      <p:pic>
        <p:nvPicPr>
          <p:cNvPr id="12" name="Imagen 11" descr="Patrón de fondo&#10;&#10;Descripción generada automáticamente">
            <a:extLst>
              <a:ext uri="{FF2B5EF4-FFF2-40B4-BE49-F238E27FC236}">
                <a16:creationId xmlns:a16="http://schemas.microsoft.com/office/drawing/2014/main" id="{3CD4A634-377C-F812-9E05-BC21885B4E20}"/>
              </a:ext>
            </a:extLst>
          </p:cNvPr>
          <p:cNvPicPr>
            <a:picLocks noChangeAspect="1"/>
          </p:cNvPicPr>
          <p:nvPr userDrawn="1"/>
        </p:nvPicPr>
        <p:blipFill rotWithShape="1">
          <a:blip r:embed="rId13">
            <a:biLevel thresh="50000"/>
            <a:alphaModFix amt="70000"/>
            <a:extLst>
              <a:ext uri="{BEBA8EAE-BF5A-486C-A8C5-ECC9F3942E4B}">
                <a14:imgProps xmlns:a14="http://schemas.microsoft.com/office/drawing/2010/main">
                  <a14:imgLayer r:embed="rId14">
                    <a14:imgEffect>
                      <a14:backgroundRemoval t="10000" b="90000" l="10000" r="90000">
                        <a14:foregroundMark x1="28125" y1="41463" x2="38875" y2="57974"/>
                        <a14:foregroundMark x1="43750" y1="45028" x2="43750" y2="45028"/>
                        <a14:foregroundMark x1="41555" y1="45347" x2="38250" y2="44841"/>
                        <a14:foregroundMark x1="44375" y1="45779" x2="42659" y2="45516"/>
                        <a14:foregroundMark x1="44375" y1="45966" x2="44375" y2="45966"/>
                        <a14:foregroundMark x1="43208" y1="44423" x2="45125" y2="46341"/>
                        <a14:backgroundMark x1="5875" y1="36585" x2="82125" y2="14447"/>
                        <a14:backgroundMark x1="82125" y1="14447" x2="90250" y2="28893"/>
                        <a14:backgroundMark x1="90250" y1="28893" x2="75125" y2="60413"/>
                        <a14:backgroundMark x1="75125" y1="60413" x2="63125" y2="75047"/>
                        <a14:backgroundMark x1="63125" y1="75047" x2="46000" y2="82739"/>
                        <a14:backgroundMark x1="46000" y1="82739" x2="22125" y2="77674"/>
                        <a14:backgroundMark x1="47250" y1="31895" x2="74875" y2="63227"/>
                        <a14:backgroundMark x1="74875" y1="63227" x2="80750" y2="59099"/>
                        <a14:backgroundMark x1="80750" y1="59099" x2="85750" y2="37899"/>
                        <a14:backgroundMark x1="85750" y1="37899" x2="81500" y2="17073"/>
                        <a14:backgroundMark x1="81500" y1="17073" x2="64125" y2="16323"/>
                        <a14:backgroundMark x1="64125" y1="16323" x2="56125" y2="21951"/>
                        <a14:backgroundMark x1="56125" y1="21951" x2="51250" y2="29831"/>
                        <a14:backgroundMark x1="51250" y1="29831" x2="50250" y2="33208"/>
                        <a14:backgroundMark x1="18625" y1="30394" x2="30625" y2="82927"/>
                        <a14:backgroundMark x1="30625" y1="82927" x2="21250" y2="83302"/>
                        <a14:backgroundMark x1="21250" y1="83302" x2="9625" y2="64540"/>
                        <a14:backgroundMark x1="9625" y1="64540" x2="11500" y2="39962"/>
                        <a14:backgroundMark x1="11500" y1="39962" x2="20125" y2="27580"/>
                        <a14:backgroundMark x1="26375" y1="34897" x2="37341" y2="42559"/>
                        <a14:backgroundMark x1="45651" y1="45566" x2="45875" y2="45591"/>
                        <a14:backgroundMark x1="46284" y1="45966" x2="50375" y2="49719"/>
                        <a14:backgroundMark x1="45875" y1="45591" x2="46284" y2="45966"/>
                        <a14:backgroundMark x1="50375" y1="49719" x2="57375" y2="52720"/>
                        <a14:backgroundMark x1="57375" y1="52720" x2="63375" y2="48218"/>
                        <a14:backgroundMark x1="63375" y1="48218" x2="54875" y2="33396"/>
                        <a14:backgroundMark x1="54875" y1="33396" x2="20000" y2="28143"/>
                        <a14:backgroundMark x1="23000" y1="55159" x2="29625" y2="59099"/>
                        <a14:backgroundMark x1="29625" y1="59099" x2="32750" y2="69043"/>
                        <a14:backgroundMark x1="32750" y1="69043" x2="36125" y2="74484"/>
                        <a14:backgroundMark x1="36125" y1="74484" x2="42875" y2="75235"/>
                        <a14:backgroundMark x1="42875" y1="75235" x2="46625" y2="57598"/>
                        <a14:backgroundMark x1="46625" y1="57598" x2="53750" y2="57786"/>
                        <a14:backgroundMark x1="53750" y1="57786" x2="55125" y2="67355"/>
                        <a14:backgroundMark x1="55125" y1="67355" x2="46625" y2="80113"/>
                        <a14:backgroundMark x1="46625" y1="80113" x2="35250" y2="80863"/>
                        <a14:backgroundMark x1="35250" y1="80863" x2="22500" y2="67542"/>
                        <a14:backgroundMark x1="22500" y1="67542" x2="18250" y2="53283"/>
                        <a14:backgroundMark x1="18250" y1="53283" x2="18625" y2="51782"/>
                        <a14:backgroundMark x1="42375" y1="43715" x2="43375" y2="44090"/>
                      </a14:backgroundRemoval>
                    </a14:imgEffect>
                  </a14:imgLayer>
                </a14:imgProps>
              </a:ext>
              <a:ext uri="{28A0092B-C50C-407E-A947-70E740481C1C}">
                <a14:useLocalDpi xmlns:a14="http://schemas.microsoft.com/office/drawing/2010/main" val="0"/>
              </a:ext>
            </a:extLst>
          </a:blip>
          <a:srcRect l="28687" t="36758" r="51554" b="39017"/>
          <a:stretch/>
        </p:blipFill>
        <p:spPr>
          <a:xfrm rot="5400000">
            <a:off x="-303915" y="331625"/>
            <a:ext cx="3129357" cy="2521531"/>
          </a:xfrm>
          <a:prstGeom prst="rect">
            <a:avLst/>
          </a:prstGeom>
        </p:spPr>
      </p:pic>
      <p:sp>
        <p:nvSpPr>
          <p:cNvPr id="13" name="Marcador de título 1">
            <a:extLst>
              <a:ext uri="{FF2B5EF4-FFF2-40B4-BE49-F238E27FC236}">
                <a16:creationId xmlns:a16="http://schemas.microsoft.com/office/drawing/2014/main" id="{020FF450-0A34-50FC-1AD8-E12744025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MX" dirty="0"/>
          </a:p>
        </p:txBody>
      </p:sp>
      <p:sp>
        <p:nvSpPr>
          <p:cNvPr id="14" name="Marcador de texto 2">
            <a:extLst>
              <a:ext uri="{FF2B5EF4-FFF2-40B4-BE49-F238E27FC236}">
                <a16:creationId xmlns:a16="http://schemas.microsoft.com/office/drawing/2014/main" id="{C0409AA6-5193-105B-6EFB-3CAFA1AD94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15" name="Marcador de fecha 3">
            <a:extLst>
              <a:ext uri="{FF2B5EF4-FFF2-40B4-BE49-F238E27FC236}">
                <a16:creationId xmlns:a16="http://schemas.microsoft.com/office/drawing/2014/main" id="{3212BE7C-263E-032F-B93B-B0A376118C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BFE73A-F166-4098-804E-A238B8749E1B}" type="datetimeFigureOut">
              <a:rPr lang="es-MX" smtClean="0"/>
              <a:t>18/09/2022</a:t>
            </a:fld>
            <a:endParaRPr lang="es-MX" dirty="0"/>
          </a:p>
        </p:txBody>
      </p:sp>
      <p:sp>
        <p:nvSpPr>
          <p:cNvPr id="16" name="Marcador de pie de página 4">
            <a:extLst>
              <a:ext uri="{FF2B5EF4-FFF2-40B4-BE49-F238E27FC236}">
                <a16:creationId xmlns:a16="http://schemas.microsoft.com/office/drawing/2014/main" id="{B71490D0-01A3-A9A4-A681-91987AE4B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17" name="Marcador de número de diapositiva 5">
            <a:extLst>
              <a:ext uri="{FF2B5EF4-FFF2-40B4-BE49-F238E27FC236}">
                <a16:creationId xmlns:a16="http://schemas.microsoft.com/office/drawing/2014/main" id="{3D620383-09D9-A219-ED85-689CEE3BCA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14BD1F-4A55-4C29-83C1-7DFF57C48571}" type="slidenum">
              <a:rPr lang="es-MX" smtClean="0"/>
              <a:t>‹Nº›</a:t>
            </a:fld>
            <a:endParaRPr lang="es-MX" dirty="0"/>
          </a:p>
        </p:txBody>
      </p:sp>
      <p:pic>
        <p:nvPicPr>
          <p:cNvPr id="18" name="Imagen 17" descr="Imagen que contiene animal, oscuro, tabla, iluminado&#10;&#10;Descripción generada automáticamente">
            <a:extLst>
              <a:ext uri="{FF2B5EF4-FFF2-40B4-BE49-F238E27FC236}">
                <a16:creationId xmlns:a16="http://schemas.microsoft.com/office/drawing/2014/main" id="{754027E8-1396-A441-D453-073B3F0D1D78}"/>
              </a:ext>
            </a:extLst>
          </p:cNvPr>
          <p:cNvPicPr>
            <a:picLocks noChangeAspect="1"/>
          </p:cNvPicPr>
          <p:nvPr userDrawn="1"/>
        </p:nvPicPr>
        <p:blipFill rotWithShape="1">
          <a:blip r:embed="rId15">
            <a:duotone>
              <a:schemeClr val="accent6">
                <a:shade val="45000"/>
                <a:satMod val="135000"/>
              </a:schemeClr>
              <a:prstClr val="white"/>
            </a:duotone>
            <a:alphaModFix amt="35000"/>
            <a:extLst>
              <a:ext uri="{28A0092B-C50C-407E-A947-70E740481C1C}">
                <a14:useLocalDpi xmlns:a14="http://schemas.microsoft.com/office/drawing/2010/main" val="0"/>
              </a:ext>
            </a:extLst>
          </a:blip>
          <a:srcRect l="587" t="1835" r="54045" b="53227"/>
          <a:stretch/>
        </p:blipFill>
        <p:spPr>
          <a:xfrm>
            <a:off x="-2" y="0"/>
            <a:ext cx="2886073" cy="2692400"/>
          </a:xfrm>
          <a:prstGeom prst="rect">
            <a:avLst/>
          </a:prstGeom>
        </p:spPr>
      </p:pic>
      <p:sp>
        <p:nvSpPr>
          <p:cNvPr id="20" name="CuadroTexto 19">
            <a:extLst>
              <a:ext uri="{FF2B5EF4-FFF2-40B4-BE49-F238E27FC236}">
                <a16:creationId xmlns:a16="http://schemas.microsoft.com/office/drawing/2014/main" id="{B162D885-F8F7-7559-4D37-C1A3B6FAF4F5}"/>
              </a:ext>
            </a:extLst>
          </p:cNvPr>
          <p:cNvSpPr txBox="1"/>
          <p:nvPr userDrawn="1"/>
        </p:nvSpPr>
        <p:spPr>
          <a:xfrm>
            <a:off x="3046810" y="2658546"/>
            <a:ext cx="6093618" cy="369332"/>
          </a:xfrm>
          <a:prstGeom prst="rect">
            <a:avLst/>
          </a:prstGeom>
          <a:noFill/>
        </p:spPr>
        <p:txBody>
          <a:bodyPr wrap="square">
            <a:spAutoFit/>
          </a:bodyPr>
          <a:lstStyle/>
          <a:p>
            <a:endParaRPr lang="es-MX" dirty="0"/>
          </a:p>
        </p:txBody>
      </p:sp>
      <p:pic>
        <p:nvPicPr>
          <p:cNvPr id="21" name="Imagen 20" descr="Forma&#10;&#10;Descripción generada automáticamente con confianza media">
            <a:extLst>
              <a:ext uri="{FF2B5EF4-FFF2-40B4-BE49-F238E27FC236}">
                <a16:creationId xmlns:a16="http://schemas.microsoft.com/office/drawing/2014/main" id="{4B7B19CF-F95A-F275-F529-68BCC2480317}"/>
              </a:ext>
            </a:extLst>
          </p:cNvPr>
          <p:cNvPicPr>
            <a:picLocks noChangeAspect="1"/>
          </p:cNvPicPr>
          <p:nvPr userDrawn="1"/>
        </p:nvPicPr>
        <p:blipFill rotWithShape="1">
          <a:blip r:embed="rId16">
            <a:duotone>
              <a:schemeClr val="accent6">
                <a:shade val="45000"/>
                <a:satMod val="135000"/>
              </a:schemeClr>
              <a:prstClr val="white"/>
            </a:duotone>
            <a:alphaModFix amt="50000"/>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rcRect b="27529"/>
          <a:stretch/>
        </p:blipFill>
        <p:spPr>
          <a:xfrm>
            <a:off x="3861249" y="4776319"/>
            <a:ext cx="4693333" cy="2079023"/>
          </a:xfrm>
          <a:prstGeom prst="rect">
            <a:avLst/>
          </a:prstGeom>
        </p:spPr>
      </p:pic>
      <p:pic>
        <p:nvPicPr>
          <p:cNvPr id="22" name="Imagen 21" descr="Dibujo en blanco y negro&#10;&#10;Descripción generada automáticamente con confianza baja">
            <a:extLst>
              <a:ext uri="{FF2B5EF4-FFF2-40B4-BE49-F238E27FC236}">
                <a16:creationId xmlns:a16="http://schemas.microsoft.com/office/drawing/2014/main" id="{7B623EFB-5574-7EB2-8AC8-B0AC4EFA2DA4}"/>
              </a:ext>
            </a:extLst>
          </p:cNvPr>
          <p:cNvPicPr>
            <a:picLocks noChangeAspect="1"/>
          </p:cNvPicPr>
          <p:nvPr userDrawn="1"/>
        </p:nvPicPr>
        <p:blipFill>
          <a:blip r:embed="rId18">
            <a:duotone>
              <a:schemeClr val="accent6">
                <a:shade val="45000"/>
                <a:satMod val="135000"/>
              </a:schemeClr>
              <a:prstClr val="white"/>
            </a:duotone>
            <a:alphaModFix amt="50000"/>
            <a:extLst>
              <a:ext uri="{BEBA8EAE-BF5A-486C-A8C5-ECC9F3942E4B}">
                <a14:imgProps xmlns:a14="http://schemas.microsoft.com/office/drawing/2010/main">
                  <a14:imgLayer r:embed="rId19">
                    <a14:imgEffect>
                      <a14:sharpenSoften amount="50000"/>
                    </a14:imgEffect>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8847792" y="510976"/>
            <a:ext cx="3737012" cy="3737012"/>
          </a:xfrm>
          <a:prstGeom prst="rect">
            <a:avLst/>
          </a:prstGeom>
        </p:spPr>
      </p:pic>
      <p:pic>
        <p:nvPicPr>
          <p:cNvPr id="24" name="Imagen 23" descr="Imagen en blanco y lechuga&#10;&#10;Descripción generada automáticamente con confianza media">
            <a:extLst>
              <a:ext uri="{FF2B5EF4-FFF2-40B4-BE49-F238E27FC236}">
                <a16:creationId xmlns:a16="http://schemas.microsoft.com/office/drawing/2014/main" id="{28CF502B-957B-FC5E-DAE7-61A1220F8DA1}"/>
              </a:ext>
            </a:extLst>
          </p:cNvPr>
          <p:cNvPicPr>
            <a:picLocks noChangeAspect="1"/>
          </p:cNvPicPr>
          <p:nvPr userDrawn="1"/>
        </p:nvPicPr>
        <p:blipFill rotWithShape="1">
          <a:blip r:embed="rId20">
            <a:duotone>
              <a:schemeClr val="accent5">
                <a:shade val="45000"/>
                <a:satMod val="135000"/>
              </a:schemeClr>
              <a:prstClr val="white"/>
            </a:duotone>
            <a:alphaModFix amt="35000"/>
            <a:extLst>
              <a:ext uri="{28A0092B-C50C-407E-A947-70E740481C1C}">
                <a14:useLocalDpi xmlns:a14="http://schemas.microsoft.com/office/drawing/2010/main" val="0"/>
              </a:ext>
            </a:extLst>
          </a:blip>
          <a:srcRect l="14407" b="31466"/>
          <a:stretch/>
        </p:blipFill>
        <p:spPr>
          <a:xfrm>
            <a:off x="2353" y="5010150"/>
            <a:ext cx="2553925" cy="1845192"/>
          </a:xfrm>
          <a:prstGeom prst="rect">
            <a:avLst/>
          </a:prstGeom>
        </p:spPr>
      </p:pic>
      <p:pic>
        <p:nvPicPr>
          <p:cNvPr id="25" name="Imagen 24" descr="Imagen en blanco y lechuga&#10;&#10;Descripción generada automáticamente con confianza media">
            <a:extLst>
              <a:ext uri="{FF2B5EF4-FFF2-40B4-BE49-F238E27FC236}">
                <a16:creationId xmlns:a16="http://schemas.microsoft.com/office/drawing/2014/main" id="{84FA19BE-FE0C-4072-CBFD-107A82E82464}"/>
              </a:ext>
            </a:extLst>
          </p:cNvPr>
          <p:cNvPicPr>
            <a:picLocks noChangeAspect="1"/>
          </p:cNvPicPr>
          <p:nvPr userDrawn="1"/>
        </p:nvPicPr>
        <p:blipFill rotWithShape="1">
          <a:blip r:embed="rId20">
            <a:duotone>
              <a:schemeClr val="accent5">
                <a:shade val="45000"/>
                <a:satMod val="135000"/>
              </a:schemeClr>
              <a:prstClr val="white"/>
            </a:duotone>
            <a:alphaModFix amt="35000"/>
            <a:extLst>
              <a:ext uri="{28A0092B-C50C-407E-A947-70E740481C1C}">
                <a14:useLocalDpi xmlns:a14="http://schemas.microsoft.com/office/drawing/2010/main" val="0"/>
              </a:ext>
            </a:extLst>
          </a:blip>
          <a:srcRect l="14176" t="26654"/>
          <a:stretch/>
        </p:blipFill>
        <p:spPr>
          <a:xfrm rot="10800000">
            <a:off x="9752061" y="4988129"/>
            <a:ext cx="2439939" cy="1881558"/>
          </a:xfrm>
          <a:prstGeom prst="rect">
            <a:avLst/>
          </a:prstGeom>
        </p:spPr>
      </p:pic>
    </p:spTree>
    <p:extLst>
      <p:ext uri="{BB962C8B-B14F-4D97-AF65-F5344CB8AC3E}">
        <p14:creationId xmlns:p14="http://schemas.microsoft.com/office/powerpoint/2010/main" val="3141415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65018A72-2F87-6CB0-FD2D-AB6058440B71}"/>
              </a:ext>
            </a:extLst>
          </p:cNvPr>
          <p:cNvSpPr/>
          <p:nvPr/>
        </p:nvSpPr>
        <p:spPr>
          <a:xfrm>
            <a:off x="2064327" y="1991759"/>
            <a:ext cx="7633855" cy="3297524"/>
          </a:xfrm>
          <a:prstGeom prst="round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2" name="Título 1">
            <a:extLst>
              <a:ext uri="{FF2B5EF4-FFF2-40B4-BE49-F238E27FC236}">
                <a16:creationId xmlns:a16="http://schemas.microsoft.com/office/drawing/2014/main" id="{B9759197-D2DF-C9C2-8955-4D316EBA4FA7}"/>
              </a:ext>
            </a:extLst>
          </p:cNvPr>
          <p:cNvSpPr>
            <a:spLocks noGrp="1"/>
          </p:cNvSpPr>
          <p:nvPr>
            <p:ph type="ctrTitle"/>
          </p:nvPr>
        </p:nvSpPr>
        <p:spPr>
          <a:xfrm>
            <a:off x="2895599" y="2149512"/>
            <a:ext cx="6507545" cy="3172689"/>
          </a:xfrm>
        </p:spPr>
        <p:txBody>
          <a:bodyPr>
            <a:normAutofit fontScale="90000"/>
          </a:bodyPr>
          <a:lstStyle/>
          <a:p>
            <a:pPr algn="r"/>
            <a:r>
              <a:rPr lang="es-ES" sz="4700" dirty="0">
                <a:solidFill>
                  <a:srgbClr val="19215D"/>
                </a:solidFill>
                <a:latin typeface="Abadi" panose="020B0604020104020204" pitchFamily="34" charset="0"/>
              </a:rPr>
              <a:t>Enfermedades en  </a:t>
            </a:r>
            <a:br>
              <a:rPr lang="es-ES" dirty="0">
                <a:solidFill>
                  <a:srgbClr val="19215D"/>
                </a:solidFill>
                <a:latin typeface="Abadi" panose="020B0604020104020204" pitchFamily="34" charset="0"/>
              </a:rPr>
            </a:br>
            <a:r>
              <a:rPr lang="es-ES" sz="7600" b="1" dirty="0">
                <a:solidFill>
                  <a:srgbClr val="19215D"/>
                </a:solidFill>
                <a:latin typeface="Abadi" panose="020B0604020104020204" pitchFamily="34" charset="0"/>
              </a:rPr>
              <a:t>Peces, Moluscos y  Crustáceos</a:t>
            </a:r>
            <a:br>
              <a:rPr lang="es-ES" dirty="0"/>
            </a:br>
            <a:endParaRPr lang="es-MX" dirty="0"/>
          </a:p>
        </p:txBody>
      </p:sp>
      <p:sp>
        <p:nvSpPr>
          <p:cNvPr id="3" name="Subtítulo 2">
            <a:extLst>
              <a:ext uri="{FF2B5EF4-FFF2-40B4-BE49-F238E27FC236}">
                <a16:creationId xmlns:a16="http://schemas.microsoft.com/office/drawing/2014/main" id="{483A0535-5662-3FBA-3F72-2CDEE4D4A94D}"/>
              </a:ext>
            </a:extLst>
          </p:cNvPr>
          <p:cNvSpPr>
            <a:spLocks noGrp="1"/>
          </p:cNvSpPr>
          <p:nvPr>
            <p:ph type="subTitle" idx="1"/>
          </p:nvPr>
        </p:nvSpPr>
        <p:spPr>
          <a:xfrm>
            <a:off x="2327546" y="4941904"/>
            <a:ext cx="3768436" cy="512762"/>
          </a:xfrm>
        </p:spPr>
        <p:txBody>
          <a:bodyPr/>
          <a:lstStyle/>
          <a:p>
            <a:pPr algn="l"/>
            <a:r>
              <a:rPr lang="es-MX" dirty="0">
                <a:solidFill>
                  <a:srgbClr val="19215D"/>
                </a:solidFill>
                <a:latin typeface="Abadi" panose="020B0604020104020204" pitchFamily="34" charset="0"/>
              </a:rPr>
              <a:t>Dr. Pablo Gonzáles Alanis</a:t>
            </a:r>
          </a:p>
        </p:txBody>
      </p:sp>
      <p:sp>
        <p:nvSpPr>
          <p:cNvPr id="4" name="CuadroTexto 3">
            <a:extLst>
              <a:ext uri="{FF2B5EF4-FFF2-40B4-BE49-F238E27FC236}">
                <a16:creationId xmlns:a16="http://schemas.microsoft.com/office/drawing/2014/main" id="{4AB718E7-D938-747E-4C12-01EF41A80E54}"/>
              </a:ext>
            </a:extLst>
          </p:cNvPr>
          <p:cNvSpPr txBox="1"/>
          <p:nvPr/>
        </p:nvSpPr>
        <p:spPr>
          <a:xfrm>
            <a:off x="1399294" y="-166248"/>
            <a:ext cx="9393381" cy="927754"/>
          </a:xfrm>
          <a:prstGeom prst="rect">
            <a:avLst/>
          </a:prstGeom>
          <a:noFill/>
        </p:spPr>
        <p:txBody>
          <a:bodyPr wrap="square" rtlCol="0">
            <a:spAutoFit/>
          </a:bodyPr>
          <a:lstStyle/>
          <a:p>
            <a:pPr indent="457200" algn="ctr">
              <a:lnSpc>
                <a:spcPct val="200000"/>
              </a:lnSpc>
            </a:pPr>
            <a:r>
              <a:rPr lang="es-MX" dirty="0">
                <a:solidFill>
                  <a:prstClr val="black"/>
                </a:solidFill>
                <a:latin typeface="Arial" panose="020B0604020202020204" pitchFamily="34" charset="0"/>
                <a:ea typeface="Arial" panose="020B0604020202020204" pitchFamily="34" charset="0"/>
              </a:rPr>
              <a:t>UNIVERSIDAD AUTÓNOMA DE TAMAULIPAS</a:t>
            </a:r>
            <a:endParaRPr lang="es-MX" dirty="0">
              <a:solidFill>
                <a:prstClr val="black"/>
              </a:solidFill>
              <a:latin typeface="Times New Roman" panose="02020603050405020304" pitchFamily="18" charset="0"/>
              <a:ea typeface="Times New Roman" panose="02020603050405020304" pitchFamily="18" charset="0"/>
            </a:endParaRPr>
          </a:p>
          <a:p>
            <a:pPr algn="ctr">
              <a:lnSpc>
                <a:spcPct val="107000"/>
              </a:lnSpc>
              <a:spcAft>
                <a:spcPts val="800"/>
              </a:spcAft>
            </a:pPr>
            <a:r>
              <a:rPr lang="es-MX" dirty="0">
                <a:solidFill>
                  <a:prstClr val="black"/>
                </a:solidFill>
                <a:latin typeface="Arial" panose="020B0604020202020204" pitchFamily="34" charset="0"/>
                <a:ea typeface="Arial" panose="020B0604020202020204" pitchFamily="34" charset="0"/>
                <a:cs typeface="Times New Roman" panose="02020603050405020304" pitchFamily="18" charset="0"/>
              </a:rPr>
              <a:t>FACULTAD DE MEDICINA VETERINARIA Y ZOOTECNIA</a:t>
            </a:r>
            <a:r>
              <a:rPr lang="es-MX" dirty="0">
                <a:solidFill>
                  <a:prstClr val="black"/>
                </a:solidFill>
                <a:ea typeface="Arial" panose="020B0604020202020204" pitchFamily="34" charset="0"/>
                <a:cs typeface="Times New Roman" panose="02020603050405020304" pitchFamily="18" charset="0"/>
              </a:rPr>
              <a:t> </a:t>
            </a:r>
            <a:r>
              <a:rPr lang="es-MX" dirty="0">
                <a:solidFill>
                  <a:prstClr val="black"/>
                </a:solidFill>
                <a:latin typeface="Arial" panose="020B0604020202020204" pitchFamily="34" charset="0"/>
                <a:ea typeface="Arial" panose="020B0604020202020204" pitchFamily="34" charset="0"/>
                <a:cs typeface="Times New Roman" panose="02020603050405020304" pitchFamily="18" charset="0"/>
              </a:rPr>
              <a:t> “Dr. Norberto Treviño Zapata”</a:t>
            </a:r>
            <a:endParaRPr lang="es-MX" dirty="0">
              <a:solidFill>
                <a:prstClr val="black"/>
              </a:solidFill>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8CDC7CD7-F450-87BB-B4DA-1B24E932276E}"/>
              </a:ext>
            </a:extLst>
          </p:cNvPr>
          <p:cNvPicPr>
            <a:picLocks noChangeAspect="1"/>
          </p:cNvPicPr>
          <p:nvPr/>
        </p:nvPicPr>
        <p:blipFill>
          <a:blip r:embed="rId2"/>
          <a:stretch>
            <a:fillRect/>
          </a:stretch>
        </p:blipFill>
        <p:spPr>
          <a:xfrm>
            <a:off x="9403145" y="723049"/>
            <a:ext cx="2193110" cy="824437"/>
          </a:xfrm>
          <a:prstGeom prst="rect">
            <a:avLst/>
          </a:prstGeom>
        </p:spPr>
      </p:pic>
      <p:pic>
        <p:nvPicPr>
          <p:cNvPr id="7" name="Imagen 6">
            <a:extLst>
              <a:ext uri="{FF2B5EF4-FFF2-40B4-BE49-F238E27FC236}">
                <a16:creationId xmlns:a16="http://schemas.microsoft.com/office/drawing/2014/main" id="{4FB87AB8-8E60-CF78-07DC-F99159987251}"/>
              </a:ext>
            </a:extLst>
          </p:cNvPr>
          <p:cNvPicPr>
            <a:picLocks noChangeAspect="1"/>
          </p:cNvPicPr>
          <p:nvPr/>
        </p:nvPicPr>
        <p:blipFill>
          <a:blip r:embed="rId3"/>
          <a:stretch>
            <a:fillRect/>
          </a:stretch>
        </p:blipFill>
        <p:spPr>
          <a:xfrm>
            <a:off x="1518003" y="930186"/>
            <a:ext cx="835224" cy="896190"/>
          </a:xfrm>
          <a:prstGeom prst="rect">
            <a:avLst/>
          </a:prstGeom>
        </p:spPr>
      </p:pic>
      <p:sp>
        <p:nvSpPr>
          <p:cNvPr id="8" name="CuadroTexto 7">
            <a:extLst>
              <a:ext uri="{FF2B5EF4-FFF2-40B4-BE49-F238E27FC236}">
                <a16:creationId xmlns:a16="http://schemas.microsoft.com/office/drawing/2014/main" id="{46453FF4-A83B-0691-546B-AF07A8C4CE97}"/>
              </a:ext>
            </a:extLst>
          </p:cNvPr>
          <p:cNvSpPr txBox="1"/>
          <p:nvPr/>
        </p:nvSpPr>
        <p:spPr>
          <a:xfrm>
            <a:off x="3240931" y="869373"/>
            <a:ext cx="5710102" cy="104644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2000" b="1" i="0" u="none" strike="noStrike" kern="0" cap="none" spc="0" normalizeH="0" baseline="0" noProof="0" dirty="0">
              <a:ln>
                <a:noFill/>
              </a:ln>
              <a:solidFill>
                <a:prstClr val="black"/>
              </a:solidFill>
              <a:effectLst/>
              <a:uLnTx/>
              <a:uFillTx/>
              <a:latin typeface="Chamberi Super Display" panose="020B0604020202020204" pitchFamily="18" charset="0"/>
              <a:ea typeface="BatangChe" panose="020B0503020000020004" pitchFamily="49" charset="-127"/>
              <a:cs typeface="Aldhabi" panose="020B0604020202020204" pitchFamily="2" charset="-7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400" i="0" u="none" strike="noStrike" kern="0" cap="none" spc="0" normalizeH="0" baseline="0" noProof="0" dirty="0">
                <a:ln>
                  <a:noFill/>
                </a:ln>
                <a:solidFill>
                  <a:srgbClr val="19215D"/>
                </a:solidFill>
                <a:effectLst/>
                <a:uLnTx/>
                <a:uFillTx/>
                <a:latin typeface="Abadi" panose="020B0604020104020204" pitchFamily="34" charset="0"/>
                <a:ea typeface="BatangChe" panose="020B0503020000020004" pitchFamily="49" charset="-127"/>
                <a:cs typeface="Aldhabi" panose="020B0604020202020204" pitchFamily="2" charset="-78"/>
              </a:rPr>
              <a:t>Medicina y Zootecnia Acuícola </a:t>
            </a: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4414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48C2B4C-754B-2CBF-DDA2-641DAAE1EB6A}"/>
              </a:ext>
            </a:extLst>
          </p:cNvPr>
          <p:cNvSpPr txBox="1"/>
          <p:nvPr/>
        </p:nvSpPr>
        <p:spPr>
          <a:xfrm>
            <a:off x="2603291" y="1202561"/>
            <a:ext cx="6985417" cy="3231654"/>
          </a:xfrm>
          <a:prstGeom prst="rect">
            <a:avLst/>
          </a:prstGeom>
          <a:noFill/>
        </p:spPr>
        <p:txBody>
          <a:bodyPr wrap="square" rtlCol="0">
            <a:spAutoFit/>
          </a:bodyPr>
          <a:lstStyle/>
          <a:p>
            <a:pPr algn="ctr"/>
            <a:r>
              <a:rPr lang="es-ES" sz="3200" b="1" dirty="0">
                <a:latin typeface="Times New Roman" panose="02020603050405020304" pitchFamily="18" charset="0"/>
                <a:cs typeface="Times New Roman" panose="02020603050405020304" pitchFamily="18" charset="0"/>
              </a:rPr>
              <a:t>Patología</a:t>
            </a:r>
          </a:p>
          <a:p>
            <a:pPr algn="ctr"/>
            <a:r>
              <a:rPr lang="es-ES" sz="2800" i="1" dirty="0" err="1">
                <a:latin typeface="Times New Roman" panose="02020603050405020304" pitchFamily="18" charset="0"/>
                <a:cs typeface="Times New Roman" panose="02020603050405020304" pitchFamily="18" charset="0"/>
              </a:rPr>
              <a:t>Phatos</a:t>
            </a:r>
            <a:r>
              <a:rPr lang="es-ES" sz="2800" dirty="0">
                <a:latin typeface="Times New Roman" panose="02020603050405020304" pitchFamily="18" charset="0"/>
                <a:cs typeface="Times New Roman" panose="02020603050405020304" pitchFamily="18" charset="0"/>
              </a:rPr>
              <a:t> = enfermedad</a:t>
            </a:r>
          </a:p>
          <a:p>
            <a:pPr algn="ctr"/>
            <a:r>
              <a:rPr lang="es-ES" sz="2800" i="1" dirty="0">
                <a:latin typeface="Times New Roman" panose="02020603050405020304" pitchFamily="18" charset="0"/>
                <a:cs typeface="Times New Roman" panose="02020603050405020304" pitchFamily="18" charset="0"/>
              </a:rPr>
              <a:t>Logos</a:t>
            </a:r>
            <a:r>
              <a:rPr lang="es-ES" sz="2800" dirty="0">
                <a:latin typeface="Times New Roman" panose="02020603050405020304" pitchFamily="18" charset="0"/>
                <a:cs typeface="Times New Roman" panose="02020603050405020304" pitchFamily="18" charset="0"/>
              </a:rPr>
              <a:t> = tratado</a:t>
            </a:r>
          </a:p>
          <a:p>
            <a:pPr algn="ctr"/>
            <a:endParaRPr lang="es-ES" sz="2800" dirty="0">
              <a:latin typeface="Times New Roman" panose="02020603050405020304" pitchFamily="18" charset="0"/>
              <a:cs typeface="Times New Roman" panose="02020603050405020304" pitchFamily="18" charset="0"/>
            </a:endParaRPr>
          </a:p>
          <a:p>
            <a:pPr algn="ctr"/>
            <a:r>
              <a:rPr lang="es-ES" sz="3200" b="1" dirty="0">
                <a:latin typeface="Times New Roman" panose="02020603050405020304" pitchFamily="18" charset="0"/>
                <a:cs typeface="Times New Roman" panose="02020603050405020304" pitchFamily="18" charset="0"/>
              </a:rPr>
              <a:t>Sanidad</a:t>
            </a:r>
          </a:p>
          <a:p>
            <a:pPr algn="ctr"/>
            <a:r>
              <a:rPr lang="es-ES" sz="2800" i="1" dirty="0">
                <a:latin typeface="Times New Roman" panose="02020603050405020304" pitchFamily="18" charset="0"/>
                <a:cs typeface="Times New Roman" panose="02020603050405020304" pitchFamily="18" charset="0"/>
              </a:rPr>
              <a:t>Sanitas</a:t>
            </a:r>
            <a:r>
              <a:rPr lang="es-ES" sz="2800" dirty="0">
                <a:latin typeface="Times New Roman" panose="02020603050405020304" pitchFamily="18" charset="0"/>
                <a:cs typeface="Times New Roman" panose="02020603050405020304" pitchFamily="18" charset="0"/>
              </a:rPr>
              <a:t> = relativo al estado de salud o  bienestar del organismo, calidad de  sano</a:t>
            </a:r>
          </a:p>
        </p:txBody>
      </p:sp>
      <p:sp>
        <p:nvSpPr>
          <p:cNvPr id="4" name="CuadroTexto 3">
            <a:extLst>
              <a:ext uri="{FF2B5EF4-FFF2-40B4-BE49-F238E27FC236}">
                <a16:creationId xmlns:a16="http://schemas.microsoft.com/office/drawing/2014/main" id="{68FDAC04-C2F8-ED0A-AF65-EA63FA834803}"/>
              </a:ext>
            </a:extLst>
          </p:cNvPr>
          <p:cNvSpPr txBox="1"/>
          <p:nvPr/>
        </p:nvSpPr>
        <p:spPr>
          <a:xfrm>
            <a:off x="2953062" y="494675"/>
            <a:ext cx="5921115" cy="707886"/>
          </a:xfrm>
          <a:prstGeom prst="rect">
            <a:avLst/>
          </a:prstGeom>
          <a:noFill/>
        </p:spPr>
        <p:txBody>
          <a:bodyPr wrap="square" rtlCol="0">
            <a:spAutoFit/>
          </a:bodyPr>
          <a:lstStyle/>
          <a:p>
            <a:pPr algn="ctr"/>
            <a:r>
              <a:rPr lang="es-MX" sz="4000" b="1" dirty="0">
                <a:latin typeface="Amasis MT Pro Light" panose="02040304050005020304" pitchFamily="18" charset="0"/>
              </a:rPr>
              <a:t>Etimologías</a:t>
            </a:r>
          </a:p>
        </p:txBody>
      </p:sp>
    </p:spTree>
    <p:extLst>
      <p:ext uri="{BB962C8B-B14F-4D97-AF65-F5344CB8AC3E}">
        <p14:creationId xmlns:p14="http://schemas.microsoft.com/office/powerpoint/2010/main" val="2077139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B0AFB64-FE4C-0A3A-953D-E3D27BF0712E}"/>
              </a:ext>
            </a:extLst>
          </p:cNvPr>
          <p:cNvSpPr txBox="1"/>
          <p:nvPr/>
        </p:nvSpPr>
        <p:spPr>
          <a:xfrm>
            <a:off x="284813" y="329784"/>
            <a:ext cx="3987384" cy="2185214"/>
          </a:xfrm>
          <a:prstGeom prst="rect">
            <a:avLst/>
          </a:prstGeom>
          <a:noFill/>
        </p:spPr>
        <p:txBody>
          <a:bodyPr wrap="square" rtlCol="0">
            <a:spAutoFit/>
          </a:bodyPr>
          <a:lstStyle/>
          <a:p>
            <a:pPr algn="ctr"/>
            <a:r>
              <a:rPr lang="es-ES" sz="3600" b="1" dirty="0">
                <a:latin typeface="Amasis MT Pro Light" panose="02040304050005020304" pitchFamily="18" charset="0"/>
                <a:cs typeface="Times New Roman" panose="02020603050405020304" pitchFamily="18" charset="0"/>
              </a:rPr>
              <a:t>Epizootiología</a:t>
            </a:r>
          </a:p>
          <a:p>
            <a:endParaRPr lang="es-ES" sz="1600" b="1" dirty="0">
              <a:latin typeface="Amasis MT Pro Light" panose="02040304050005020304" pitchFamily="18" charset="0"/>
            </a:endParaRPr>
          </a:p>
          <a:p>
            <a:pPr algn="just"/>
            <a:r>
              <a:rPr lang="es-ES" sz="2800" dirty="0">
                <a:latin typeface="Times New Roman" panose="02020603050405020304" pitchFamily="18" charset="0"/>
                <a:cs typeface="Times New Roman" panose="02020603050405020304" pitchFamily="18" charset="0"/>
              </a:rPr>
              <a:t>El estudio de la dinámica de las  enfermedades en poblaciones de  animales.</a:t>
            </a:r>
          </a:p>
        </p:txBody>
      </p:sp>
      <p:sp>
        <p:nvSpPr>
          <p:cNvPr id="4" name="CuadroTexto 3">
            <a:extLst>
              <a:ext uri="{FF2B5EF4-FFF2-40B4-BE49-F238E27FC236}">
                <a16:creationId xmlns:a16="http://schemas.microsoft.com/office/drawing/2014/main" id="{D71CD81B-8234-1B13-8ECC-6CECE934B559}"/>
              </a:ext>
            </a:extLst>
          </p:cNvPr>
          <p:cNvSpPr txBox="1"/>
          <p:nvPr/>
        </p:nvSpPr>
        <p:spPr>
          <a:xfrm>
            <a:off x="6250898" y="3282846"/>
            <a:ext cx="5731242" cy="3016210"/>
          </a:xfrm>
          <a:prstGeom prst="rect">
            <a:avLst/>
          </a:prstGeom>
          <a:noFill/>
        </p:spPr>
        <p:txBody>
          <a:bodyPr wrap="square" rtlCol="0">
            <a:spAutoFit/>
          </a:bodyPr>
          <a:lstStyle/>
          <a:p>
            <a:pPr algn="ctr"/>
            <a:r>
              <a:rPr lang="es-MX" sz="3600" b="1" dirty="0">
                <a:latin typeface="Amasis MT Pro Light" panose="02040304050005020304" pitchFamily="18" charset="0"/>
                <a:cs typeface="Times New Roman" panose="02020603050405020304" pitchFamily="18" charset="0"/>
              </a:rPr>
              <a:t>Epizootia</a:t>
            </a:r>
          </a:p>
          <a:p>
            <a:endParaRPr lang="es-MX" sz="1400" b="1" dirty="0">
              <a:latin typeface="Amasis MT Pro Light" panose="02040304050005020304" pitchFamily="18" charset="0"/>
            </a:endParaRPr>
          </a:p>
          <a:p>
            <a:pPr algn="just"/>
            <a:r>
              <a:rPr lang="es-MX" sz="2800" dirty="0">
                <a:latin typeface="Times New Roman" panose="02020603050405020304" pitchFamily="18" charset="0"/>
                <a:cs typeface="Times New Roman" panose="02020603050405020304" pitchFamily="18" charset="0"/>
              </a:rPr>
              <a:t>Ocurrencia de una enfermedad infecciosa de forma rápida afectando a una población determinada en un área geográfica especifica y produciendo mortalidades</a:t>
            </a:r>
          </a:p>
        </p:txBody>
      </p:sp>
    </p:spTree>
    <p:extLst>
      <p:ext uri="{BB962C8B-B14F-4D97-AF65-F5344CB8AC3E}">
        <p14:creationId xmlns:p14="http://schemas.microsoft.com/office/powerpoint/2010/main" val="3016796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7ECFF7F-8579-B3A2-BA83-0D1074972119}"/>
              </a:ext>
            </a:extLst>
          </p:cNvPr>
          <p:cNvSpPr txBox="1"/>
          <p:nvPr/>
        </p:nvSpPr>
        <p:spPr>
          <a:xfrm>
            <a:off x="494677" y="449704"/>
            <a:ext cx="4781861" cy="1508105"/>
          </a:xfrm>
          <a:prstGeom prst="rect">
            <a:avLst/>
          </a:prstGeom>
          <a:noFill/>
        </p:spPr>
        <p:txBody>
          <a:bodyPr wrap="square" rtlCol="0">
            <a:spAutoFit/>
          </a:bodyPr>
          <a:lstStyle/>
          <a:p>
            <a:r>
              <a:rPr lang="es-MX" sz="3600" b="1" dirty="0">
                <a:latin typeface="Amasis MT Pro Light" panose="02040304050005020304" pitchFamily="18" charset="0"/>
                <a:cs typeface="Times New Roman" panose="02020603050405020304" pitchFamily="18" charset="0"/>
              </a:rPr>
              <a:t>Transmisión vertical:</a:t>
            </a:r>
          </a:p>
          <a:p>
            <a:r>
              <a:rPr lang="es-ES" sz="2800" dirty="0">
                <a:latin typeface="Times New Roman" panose="02020603050405020304" pitchFamily="18" charset="0"/>
                <a:cs typeface="Times New Roman" panose="02020603050405020304" pitchFamily="18" charset="0"/>
              </a:rPr>
              <a:t>Transmisión de un patógeno de una generación a la siguiente.</a:t>
            </a:r>
          </a:p>
        </p:txBody>
      </p:sp>
      <p:sp>
        <p:nvSpPr>
          <p:cNvPr id="3" name="CuadroTexto 2">
            <a:extLst>
              <a:ext uri="{FF2B5EF4-FFF2-40B4-BE49-F238E27FC236}">
                <a16:creationId xmlns:a16="http://schemas.microsoft.com/office/drawing/2014/main" id="{F6978919-2536-9BB1-99D7-79749E3AE473}"/>
              </a:ext>
            </a:extLst>
          </p:cNvPr>
          <p:cNvSpPr txBox="1"/>
          <p:nvPr/>
        </p:nvSpPr>
        <p:spPr>
          <a:xfrm>
            <a:off x="494676" y="4074295"/>
            <a:ext cx="5081665" cy="2369880"/>
          </a:xfrm>
          <a:prstGeom prst="rect">
            <a:avLst/>
          </a:prstGeom>
          <a:noFill/>
        </p:spPr>
        <p:txBody>
          <a:bodyPr wrap="square" rtlCol="0">
            <a:spAutoFit/>
          </a:bodyPr>
          <a:lstStyle/>
          <a:p>
            <a:r>
              <a:rPr lang="es-ES" sz="3600" b="1" dirty="0">
                <a:latin typeface="Amasis MT Pro Light" panose="02040304050005020304" pitchFamily="18" charset="0"/>
                <a:cs typeface="Times New Roman" panose="02020603050405020304" pitchFamily="18" charset="0"/>
              </a:rPr>
              <a:t>Transmisión horizontal:</a:t>
            </a:r>
          </a:p>
          <a:p>
            <a:r>
              <a:rPr lang="es-ES" sz="2800" dirty="0">
                <a:latin typeface="Times New Roman" panose="02020603050405020304" pitchFamily="18" charset="0"/>
                <a:cs typeface="Times New Roman" panose="02020603050405020304" pitchFamily="18" charset="0"/>
              </a:rPr>
              <a:t>Transmisión de un agente  patógeno de un organismo  infectado a otro por convivencia o  cercanía.</a:t>
            </a:r>
          </a:p>
        </p:txBody>
      </p:sp>
      <p:sp>
        <p:nvSpPr>
          <p:cNvPr id="6" name="object 17">
            <a:extLst>
              <a:ext uri="{FF2B5EF4-FFF2-40B4-BE49-F238E27FC236}">
                <a16:creationId xmlns:a16="http://schemas.microsoft.com/office/drawing/2014/main" id="{A53B97DE-8B1B-2919-A3AD-BA115D23F9D3}"/>
              </a:ext>
            </a:extLst>
          </p:cNvPr>
          <p:cNvSpPr/>
          <p:nvPr/>
        </p:nvSpPr>
        <p:spPr>
          <a:xfrm>
            <a:off x="5297990" y="4346061"/>
            <a:ext cx="1057655" cy="882396"/>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7" name="object 16">
            <a:extLst>
              <a:ext uri="{FF2B5EF4-FFF2-40B4-BE49-F238E27FC236}">
                <a16:creationId xmlns:a16="http://schemas.microsoft.com/office/drawing/2014/main" id="{60C1241B-68B3-2AC1-51E3-1BA48B0BA73C}"/>
              </a:ext>
            </a:extLst>
          </p:cNvPr>
          <p:cNvSpPr/>
          <p:nvPr/>
        </p:nvSpPr>
        <p:spPr>
          <a:xfrm>
            <a:off x="5276538" y="677679"/>
            <a:ext cx="971550" cy="990600"/>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252292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4208956-62CA-D711-CC46-4F6AFA5BDB5A}"/>
              </a:ext>
            </a:extLst>
          </p:cNvPr>
          <p:cNvSpPr txBox="1"/>
          <p:nvPr/>
        </p:nvSpPr>
        <p:spPr>
          <a:xfrm>
            <a:off x="929391" y="382012"/>
            <a:ext cx="4257206" cy="6093976"/>
          </a:xfrm>
          <a:prstGeom prst="rect">
            <a:avLst/>
          </a:prstGeom>
          <a:noFill/>
        </p:spPr>
        <p:txBody>
          <a:bodyPr wrap="square" rtlCol="0">
            <a:spAutoFit/>
          </a:bodyPr>
          <a:lstStyle/>
          <a:p>
            <a:pPr algn="ctr"/>
            <a:r>
              <a:rPr lang="es-MX" sz="3600" b="1" dirty="0">
                <a:latin typeface="Amasis MT Pro Light" panose="02040304050005020304" pitchFamily="18" charset="0"/>
              </a:rPr>
              <a:t>Zoonosis</a:t>
            </a:r>
          </a:p>
          <a:p>
            <a:r>
              <a:rPr lang="es-ES" sz="2800" dirty="0">
                <a:latin typeface="Times New Roman" panose="02020603050405020304" pitchFamily="18" charset="0"/>
                <a:cs typeface="Times New Roman" panose="02020603050405020304" pitchFamily="18" charset="0"/>
              </a:rPr>
              <a:t>Se trata de una enfermedad que afecta a  Animales y que puede ser transmitida al ser  humano.</a:t>
            </a:r>
          </a:p>
          <a:p>
            <a:endParaRPr lang="es-ES" sz="2800" dirty="0">
              <a:latin typeface="Times New Roman" panose="02020603050405020304" pitchFamily="18" charset="0"/>
              <a:cs typeface="Times New Roman" panose="02020603050405020304" pitchFamily="18" charset="0"/>
            </a:endParaRPr>
          </a:p>
          <a:p>
            <a:r>
              <a:rPr lang="es-ES" sz="2800" dirty="0">
                <a:latin typeface="Times New Roman" panose="02020603050405020304" pitchFamily="18" charset="0"/>
                <a:cs typeface="Times New Roman" panose="02020603050405020304" pitchFamily="18" charset="0"/>
              </a:rPr>
              <a:t>Entre éstas enfermedades tenemos:</a:t>
            </a:r>
          </a:p>
          <a:p>
            <a:r>
              <a:rPr lang="es-ES" sz="2800" dirty="0">
                <a:latin typeface="Times New Roman" panose="02020603050405020304" pitchFamily="18" charset="0"/>
                <a:cs typeface="Times New Roman" panose="02020603050405020304" pitchFamily="18" charset="0"/>
              </a:rPr>
              <a:t>Enfermedad de las vacas locas.  Anisakiasis gástrica (peces).</a:t>
            </a:r>
          </a:p>
          <a:p>
            <a:r>
              <a:rPr lang="es-ES" sz="2800" dirty="0" err="1">
                <a:latin typeface="Times New Roman" panose="02020603050405020304" pitchFamily="18" charset="0"/>
                <a:cs typeface="Times New Roman" panose="02020603050405020304" pitchFamily="18" charset="0"/>
              </a:rPr>
              <a:t>Equinostomiasis</a:t>
            </a:r>
            <a:r>
              <a:rPr lang="es-ES" sz="2800" dirty="0">
                <a:latin typeface="Times New Roman" panose="02020603050405020304" pitchFamily="18" charset="0"/>
                <a:cs typeface="Times New Roman" panose="02020603050405020304" pitchFamily="18" charset="0"/>
              </a:rPr>
              <a:t> (peces).  </a:t>
            </a:r>
          </a:p>
          <a:p>
            <a:r>
              <a:rPr lang="es-ES" sz="2800" dirty="0">
                <a:latin typeface="Times New Roman" panose="02020603050405020304" pitchFamily="18" charset="0"/>
                <a:cs typeface="Times New Roman" panose="02020603050405020304" pitchFamily="18" charset="0"/>
              </a:rPr>
              <a:t>Cólera (moluscos bivalvos).</a:t>
            </a:r>
          </a:p>
          <a:p>
            <a:endParaRPr lang="es-MX" dirty="0"/>
          </a:p>
        </p:txBody>
      </p:sp>
    </p:spTree>
    <p:extLst>
      <p:ext uri="{BB962C8B-B14F-4D97-AF65-F5344CB8AC3E}">
        <p14:creationId xmlns:p14="http://schemas.microsoft.com/office/powerpoint/2010/main" val="2954615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8DAEA5C-F450-84C5-F293-1A2BD1241A14}"/>
              </a:ext>
            </a:extLst>
          </p:cNvPr>
          <p:cNvSpPr txBox="1"/>
          <p:nvPr/>
        </p:nvSpPr>
        <p:spPr>
          <a:xfrm>
            <a:off x="599607" y="569627"/>
            <a:ext cx="8589364" cy="1508105"/>
          </a:xfrm>
          <a:prstGeom prst="rect">
            <a:avLst/>
          </a:prstGeom>
          <a:noFill/>
        </p:spPr>
        <p:txBody>
          <a:bodyPr wrap="square" rtlCol="0">
            <a:spAutoFit/>
          </a:bodyPr>
          <a:lstStyle/>
          <a:p>
            <a:r>
              <a:rPr lang="es-MX" sz="3600" b="1" dirty="0">
                <a:latin typeface="Amasis MT Pro Light" panose="02040304050005020304" pitchFamily="18" charset="0"/>
              </a:rPr>
              <a:t>Profilaxis</a:t>
            </a:r>
          </a:p>
          <a:p>
            <a:r>
              <a:rPr lang="es-ES" sz="2800" dirty="0">
                <a:latin typeface="Times New Roman" panose="02020603050405020304" pitchFamily="18" charset="0"/>
                <a:cs typeface="Times New Roman" panose="02020603050405020304" pitchFamily="18" charset="0"/>
              </a:rPr>
              <a:t>Medidas para prevenir las  enfermedades de los organismos  en cultivo.</a:t>
            </a:r>
          </a:p>
        </p:txBody>
      </p:sp>
      <p:sp>
        <p:nvSpPr>
          <p:cNvPr id="3" name="CuadroTexto 2">
            <a:extLst>
              <a:ext uri="{FF2B5EF4-FFF2-40B4-BE49-F238E27FC236}">
                <a16:creationId xmlns:a16="http://schemas.microsoft.com/office/drawing/2014/main" id="{43336217-3F7D-B42A-75A5-98F19B288A6C}"/>
              </a:ext>
            </a:extLst>
          </p:cNvPr>
          <p:cNvSpPr txBox="1"/>
          <p:nvPr/>
        </p:nvSpPr>
        <p:spPr>
          <a:xfrm>
            <a:off x="7165298" y="3147934"/>
            <a:ext cx="4497050" cy="369332"/>
          </a:xfrm>
          <a:prstGeom prst="rect">
            <a:avLst/>
          </a:prstGeom>
          <a:noFill/>
        </p:spPr>
        <p:txBody>
          <a:bodyPr wrap="square" rtlCol="0">
            <a:spAutoFit/>
          </a:bodyPr>
          <a:lstStyle/>
          <a:p>
            <a:r>
              <a:rPr lang="es-MX" dirty="0"/>
              <a:t>Ejemplos de profilaxis</a:t>
            </a:r>
          </a:p>
        </p:txBody>
      </p:sp>
    </p:spTree>
    <p:extLst>
      <p:ext uri="{BB962C8B-B14F-4D97-AF65-F5344CB8AC3E}">
        <p14:creationId xmlns:p14="http://schemas.microsoft.com/office/powerpoint/2010/main" val="624473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EFE3612-3E96-40D8-5D87-B4E03319851B}"/>
              </a:ext>
            </a:extLst>
          </p:cNvPr>
          <p:cNvSpPr txBox="1"/>
          <p:nvPr/>
        </p:nvSpPr>
        <p:spPr>
          <a:xfrm>
            <a:off x="1853784" y="189773"/>
            <a:ext cx="8484432" cy="707886"/>
          </a:xfrm>
          <a:prstGeom prst="rect">
            <a:avLst/>
          </a:prstGeom>
          <a:noFill/>
        </p:spPr>
        <p:txBody>
          <a:bodyPr wrap="square" rtlCol="0">
            <a:spAutoFit/>
          </a:bodyPr>
          <a:lstStyle/>
          <a:p>
            <a:pPr algn="ctr"/>
            <a:r>
              <a:rPr lang="es-MX" sz="4000" b="1" dirty="0">
                <a:latin typeface="Amasis MT Pro Light" panose="02040304050005020304" pitchFamily="18" charset="0"/>
              </a:rPr>
              <a:t>Agentes causantes de enfermedades</a:t>
            </a:r>
          </a:p>
        </p:txBody>
      </p:sp>
      <p:sp>
        <p:nvSpPr>
          <p:cNvPr id="3" name="CuadroTexto 2">
            <a:extLst>
              <a:ext uri="{FF2B5EF4-FFF2-40B4-BE49-F238E27FC236}">
                <a16:creationId xmlns:a16="http://schemas.microsoft.com/office/drawing/2014/main" id="{B76B6C41-D893-F02B-F838-CFB646DDF85E}"/>
              </a:ext>
            </a:extLst>
          </p:cNvPr>
          <p:cNvSpPr txBox="1"/>
          <p:nvPr/>
        </p:nvSpPr>
        <p:spPr>
          <a:xfrm>
            <a:off x="1429063" y="989352"/>
            <a:ext cx="2823147" cy="5693866"/>
          </a:xfrm>
          <a:prstGeom prst="rect">
            <a:avLst/>
          </a:prstGeom>
          <a:noFill/>
        </p:spPr>
        <p:txBody>
          <a:bodyPr wrap="square" rtlCol="0">
            <a:spAutoFit/>
          </a:bodyPr>
          <a:lstStyle/>
          <a:p>
            <a:pPr algn="ctr"/>
            <a:r>
              <a:rPr lang="es-MX" sz="2600" b="1" dirty="0">
                <a:latin typeface="Times New Roman" panose="02020603050405020304" pitchFamily="18" charset="0"/>
                <a:cs typeface="Times New Roman" panose="02020603050405020304" pitchFamily="18" charset="0"/>
              </a:rPr>
              <a:t>Metazoarios</a:t>
            </a:r>
          </a:p>
          <a:p>
            <a:r>
              <a:rPr lang="es-MX" sz="2600" b="1" dirty="0">
                <a:latin typeface="Times New Roman" panose="02020603050405020304" pitchFamily="18" charset="0"/>
                <a:cs typeface="Times New Roman" panose="02020603050405020304" pitchFamily="18" charset="0"/>
              </a:rPr>
              <a:t>Gusanos</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Nemátodos  </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Trematodos  </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Cestodos</a:t>
            </a:r>
          </a:p>
          <a:p>
            <a:r>
              <a:rPr lang="es-MX" sz="2600" b="1" dirty="0">
                <a:latin typeface="Times New Roman" panose="02020603050405020304" pitchFamily="18" charset="0"/>
                <a:cs typeface="Times New Roman" panose="02020603050405020304" pitchFamily="18" charset="0"/>
              </a:rPr>
              <a:t>Crustáceos</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Copépodos  </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Isópodos  </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Decápodos</a:t>
            </a:r>
          </a:p>
          <a:p>
            <a:r>
              <a:rPr lang="es-MX" sz="2600" b="1" dirty="0">
                <a:latin typeface="Times New Roman" panose="02020603050405020304" pitchFamily="18" charset="0"/>
                <a:cs typeface="Times New Roman" panose="02020603050405020304" pitchFamily="18" charset="0"/>
              </a:rPr>
              <a:t>Moluscos</a:t>
            </a:r>
          </a:p>
          <a:p>
            <a:pPr marL="285750" indent="-285750">
              <a:buFont typeface="Wingdings" panose="05000000000000000000" pitchFamily="2" charset="2"/>
              <a:buChar char="v"/>
            </a:pPr>
            <a:r>
              <a:rPr lang="es-MX" sz="2600" dirty="0" err="1">
                <a:latin typeface="Times New Roman" panose="02020603050405020304" pitchFamily="18" charset="0"/>
                <a:cs typeface="Times New Roman" panose="02020603050405020304" pitchFamily="18" charset="0"/>
              </a:rPr>
              <a:t>Piramidélidos</a:t>
            </a:r>
            <a:r>
              <a:rPr lang="es-MX" sz="2600"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Bivalvos</a:t>
            </a:r>
          </a:p>
          <a:p>
            <a:r>
              <a:rPr lang="es-MX" sz="2600" b="1" dirty="0">
                <a:latin typeface="Times New Roman" panose="02020603050405020304" pitchFamily="18" charset="0"/>
                <a:cs typeface="Times New Roman" panose="02020603050405020304" pitchFamily="18" charset="0"/>
              </a:rPr>
              <a:t>Insectos</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Ácaros</a:t>
            </a:r>
          </a:p>
        </p:txBody>
      </p:sp>
      <p:sp>
        <p:nvSpPr>
          <p:cNvPr id="4" name="CuadroTexto 3">
            <a:extLst>
              <a:ext uri="{FF2B5EF4-FFF2-40B4-BE49-F238E27FC236}">
                <a16:creationId xmlns:a16="http://schemas.microsoft.com/office/drawing/2014/main" id="{EC567E11-4FE6-4FF4-05EB-37669CF8DE41}"/>
              </a:ext>
            </a:extLst>
          </p:cNvPr>
          <p:cNvSpPr txBox="1"/>
          <p:nvPr/>
        </p:nvSpPr>
        <p:spPr>
          <a:xfrm>
            <a:off x="7939792" y="989352"/>
            <a:ext cx="2383436" cy="892552"/>
          </a:xfrm>
          <a:prstGeom prst="rect">
            <a:avLst/>
          </a:prstGeom>
          <a:noFill/>
        </p:spPr>
        <p:txBody>
          <a:bodyPr wrap="square" rtlCol="0">
            <a:spAutoFit/>
          </a:bodyPr>
          <a:lstStyle/>
          <a:p>
            <a:pPr algn="ctr"/>
            <a:r>
              <a:rPr lang="es-MX" sz="2600" b="1" dirty="0">
                <a:latin typeface="Times New Roman" panose="02020603050405020304" pitchFamily="18" charset="0"/>
                <a:cs typeface="Times New Roman" panose="02020603050405020304" pitchFamily="18" charset="0"/>
              </a:rPr>
              <a:t>Protozoarios </a:t>
            </a:r>
          </a:p>
          <a:p>
            <a:r>
              <a:rPr lang="es-MX" sz="2600" b="1" dirty="0">
                <a:latin typeface="Times New Roman" panose="02020603050405020304" pitchFamily="18" charset="0"/>
                <a:cs typeface="Times New Roman" panose="02020603050405020304" pitchFamily="18" charset="0"/>
              </a:rPr>
              <a:t>Ciliados</a:t>
            </a:r>
          </a:p>
        </p:txBody>
      </p:sp>
    </p:spTree>
    <p:extLst>
      <p:ext uri="{BB962C8B-B14F-4D97-AF65-F5344CB8AC3E}">
        <p14:creationId xmlns:p14="http://schemas.microsoft.com/office/powerpoint/2010/main" val="999369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87AF634-486C-2B9E-F9E6-36ACE60B965A}"/>
              </a:ext>
            </a:extLst>
          </p:cNvPr>
          <p:cNvSpPr txBox="1"/>
          <p:nvPr/>
        </p:nvSpPr>
        <p:spPr>
          <a:xfrm>
            <a:off x="194872" y="3749457"/>
            <a:ext cx="9263920" cy="3108543"/>
          </a:xfrm>
          <a:prstGeom prst="rect">
            <a:avLst/>
          </a:prstGeom>
          <a:noFill/>
        </p:spPr>
        <p:txBody>
          <a:bodyPr wrap="square" rtlCol="0">
            <a:spAutoFit/>
          </a:bodyPr>
          <a:lstStyle/>
          <a:p>
            <a:pPr algn="just"/>
            <a:r>
              <a:rPr lang="es-ES" sz="2800" b="1" dirty="0">
                <a:latin typeface="Times New Roman" panose="02020603050405020304" pitchFamily="18" charset="0"/>
                <a:cs typeface="Times New Roman" panose="02020603050405020304" pitchFamily="18" charset="0"/>
              </a:rPr>
              <a:t>Resistencia bacteriana </a:t>
            </a:r>
          </a:p>
          <a:p>
            <a:pPr algn="just"/>
            <a:r>
              <a:rPr lang="es-ES" sz="2400" dirty="0">
                <a:latin typeface="Times New Roman" panose="02020603050405020304" pitchFamily="18" charset="0"/>
                <a:cs typeface="Times New Roman" panose="02020603050405020304" pitchFamily="18" charset="0"/>
              </a:rPr>
              <a:t>En la actualidad, la resistencia bacteriana  representa un problema muy grave al que  se enfrentan los acuicultores. Se han  documentado casos de ciertas bacterias,  como Vibrio </a:t>
            </a:r>
            <a:r>
              <a:rPr lang="es-ES" sz="2400" dirty="0" err="1">
                <a:latin typeface="Times New Roman" panose="02020603050405020304" pitchFamily="18" charset="0"/>
                <a:cs typeface="Times New Roman" panose="02020603050405020304" pitchFamily="18" charset="0"/>
              </a:rPr>
              <a:t>spp</a:t>
            </a:r>
            <a:r>
              <a:rPr lang="es-ES" sz="2400" dirty="0">
                <a:latin typeface="Times New Roman" panose="02020603050405020304" pitchFamily="18" charset="0"/>
                <a:cs typeface="Times New Roman" panose="02020603050405020304" pitchFamily="18" charset="0"/>
              </a:rPr>
              <a:t>., que son resistentes a la  mayoría de los antibióticos, con el  consiguiente pronóstico sombrío para su  control en los cultivos. Un aspecto  epizootiológico importante es el hecho de  que la resistencia antibiótica que emerge  en un lugar puede diseminarse a zonas  alejadas.</a:t>
            </a:r>
          </a:p>
        </p:txBody>
      </p:sp>
      <p:sp>
        <p:nvSpPr>
          <p:cNvPr id="4" name="CuadroTexto 3">
            <a:extLst>
              <a:ext uri="{FF2B5EF4-FFF2-40B4-BE49-F238E27FC236}">
                <a16:creationId xmlns:a16="http://schemas.microsoft.com/office/drawing/2014/main" id="{88496D7B-9652-0D5B-3F9B-97E0B014E3EC}"/>
              </a:ext>
            </a:extLst>
          </p:cNvPr>
          <p:cNvSpPr txBox="1"/>
          <p:nvPr/>
        </p:nvSpPr>
        <p:spPr>
          <a:xfrm>
            <a:off x="194872" y="149903"/>
            <a:ext cx="7135319" cy="3447098"/>
          </a:xfrm>
          <a:prstGeom prst="rect">
            <a:avLst/>
          </a:prstGeom>
          <a:noFill/>
        </p:spPr>
        <p:txBody>
          <a:bodyPr wrap="square" rtlCol="0">
            <a:spAutoFit/>
          </a:bodyPr>
          <a:lstStyle/>
          <a:p>
            <a:r>
              <a:rPr lang="es-MX" sz="2600" b="1" dirty="0">
                <a:latin typeface="Times New Roman" panose="02020603050405020304" pitchFamily="18" charset="0"/>
                <a:cs typeface="Times New Roman" panose="02020603050405020304" pitchFamily="18" charset="0"/>
              </a:rPr>
              <a:t>Bacterias </a:t>
            </a:r>
          </a:p>
          <a:p>
            <a:r>
              <a:rPr lang="es-MX" sz="2400" dirty="0">
                <a:latin typeface="Times New Roman" panose="02020603050405020304" pitchFamily="18" charset="0"/>
                <a:cs typeface="Times New Roman" panose="02020603050405020304" pitchFamily="18" charset="0"/>
              </a:rPr>
              <a:t>Organismo unicelular.</a:t>
            </a:r>
          </a:p>
          <a:p>
            <a:r>
              <a:rPr lang="es-ES" sz="2400" dirty="0">
                <a:latin typeface="Times New Roman" panose="02020603050405020304" pitchFamily="18" charset="0"/>
                <a:cs typeface="Times New Roman" panose="02020603050405020304" pitchFamily="18" charset="0"/>
              </a:rPr>
              <a:t>Sin membrana nuclear, ni en organelos. De 0.5 a 2.0 micras.  División celular simple.  Formación de esporas.  </a:t>
            </a:r>
          </a:p>
          <a:p>
            <a:r>
              <a:rPr lang="es-ES" sz="2400" dirty="0">
                <a:latin typeface="Times New Roman" panose="02020603050405020304" pitchFamily="18" charset="0"/>
                <a:cs typeface="Times New Roman" panose="02020603050405020304" pitchFamily="18" charset="0"/>
              </a:rPr>
              <a:t>Formas:</a:t>
            </a:r>
          </a:p>
          <a:p>
            <a:r>
              <a:rPr lang="es-ES" sz="2400" dirty="0">
                <a:latin typeface="Times New Roman" panose="02020603050405020304" pitchFamily="18" charset="0"/>
                <a:cs typeface="Times New Roman" panose="02020603050405020304" pitchFamily="18" charset="0"/>
              </a:rPr>
              <a:t>Bastón – Bacilo.  </a:t>
            </a:r>
          </a:p>
          <a:p>
            <a:r>
              <a:rPr lang="es-ES" sz="2400" dirty="0">
                <a:latin typeface="Times New Roman" panose="02020603050405020304" pitchFamily="18" charset="0"/>
                <a:cs typeface="Times New Roman" panose="02020603050405020304" pitchFamily="18" charset="0"/>
              </a:rPr>
              <a:t>Esférica – Coco.  </a:t>
            </a:r>
          </a:p>
          <a:p>
            <a:r>
              <a:rPr lang="es-ES" sz="2400" dirty="0">
                <a:latin typeface="Times New Roman" panose="02020603050405020304" pitchFamily="18" charset="0"/>
                <a:cs typeface="Times New Roman" panose="02020603050405020304" pitchFamily="18" charset="0"/>
              </a:rPr>
              <a:t>Espiral – Espirilo.</a:t>
            </a:r>
          </a:p>
          <a:p>
            <a:r>
              <a:rPr lang="es-ES" sz="2400" dirty="0">
                <a:latin typeface="Times New Roman" panose="02020603050405020304" pitchFamily="18" charset="0"/>
                <a:cs typeface="Times New Roman" panose="02020603050405020304" pitchFamily="18" charset="0"/>
              </a:rPr>
              <a:t>Espiral incompleta – Vibrio.</a:t>
            </a:r>
            <a:endParaRPr lang="es-MX"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999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8DD9715-06B6-A3D9-987B-EBC077EC416D}"/>
              </a:ext>
            </a:extLst>
          </p:cNvPr>
          <p:cNvSpPr txBox="1"/>
          <p:nvPr/>
        </p:nvSpPr>
        <p:spPr>
          <a:xfrm>
            <a:off x="434715" y="253641"/>
            <a:ext cx="3627619" cy="6124754"/>
          </a:xfrm>
          <a:prstGeom prst="rect">
            <a:avLst/>
          </a:prstGeom>
          <a:noFill/>
        </p:spPr>
        <p:txBody>
          <a:bodyPr wrap="square" rtlCol="0">
            <a:spAutoFit/>
          </a:bodyPr>
          <a:lstStyle/>
          <a:p>
            <a:pPr algn="ctr"/>
            <a:r>
              <a:rPr lang="es-MX" sz="2800" b="1" dirty="0">
                <a:latin typeface="Times New Roman" panose="02020603050405020304" pitchFamily="18" charset="0"/>
                <a:cs typeface="Times New Roman" panose="02020603050405020304" pitchFamily="18" charset="0"/>
              </a:rPr>
              <a:t>Hongos</a:t>
            </a:r>
          </a:p>
          <a:p>
            <a:r>
              <a:rPr lang="es-MX" sz="2600" dirty="0">
                <a:latin typeface="Times New Roman" panose="02020603050405020304" pitchFamily="18" charset="0"/>
                <a:cs typeface="Times New Roman" panose="02020603050405020304" pitchFamily="18" charset="0"/>
              </a:rPr>
              <a:t>Estos organismos no contienen clorofila, son de tamaño variado y de reproducción preferente asexual por esporas. </a:t>
            </a:r>
          </a:p>
          <a:p>
            <a:r>
              <a:rPr lang="es-MX" sz="2600" dirty="0">
                <a:latin typeface="Times New Roman" panose="02020603050405020304" pitchFamily="18" charset="0"/>
                <a:cs typeface="Times New Roman" panose="02020603050405020304" pitchFamily="18" charset="0"/>
              </a:rPr>
              <a:t>Parásitos o </a:t>
            </a:r>
            <a:r>
              <a:rPr lang="es-MX" sz="2600" dirty="0" err="1">
                <a:latin typeface="Times New Roman" panose="02020603050405020304" pitchFamily="18" charset="0"/>
                <a:cs typeface="Times New Roman" panose="02020603050405020304" pitchFamily="18" charset="0"/>
              </a:rPr>
              <a:t>saprobiontes</a:t>
            </a:r>
            <a:r>
              <a:rPr lang="es-MX" sz="2600" dirty="0">
                <a:latin typeface="Times New Roman" panose="02020603050405020304" pitchFamily="18" charset="0"/>
                <a:cs typeface="Times New Roman" panose="02020603050405020304" pitchFamily="18" charset="0"/>
              </a:rPr>
              <a:t>.</a:t>
            </a:r>
          </a:p>
          <a:p>
            <a:r>
              <a:rPr lang="es-MX" sz="2600" dirty="0">
                <a:latin typeface="Times New Roman" panose="02020603050405020304" pitchFamily="18" charset="0"/>
                <a:cs typeface="Times New Roman" panose="02020603050405020304" pitchFamily="18" charset="0"/>
              </a:rPr>
              <a:t>Tallo filamentoso y ramificado que se  conoce como Micelio.</a:t>
            </a:r>
          </a:p>
          <a:p>
            <a:r>
              <a:rPr lang="es-MX" sz="2600" dirty="0">
                <a:latin typeface="Times New Roman" panose="02020603050405020304" pitchFamily="18" charset="0"/>
                <a:cs typeface="Times New Roman" panose="02020603050405020304" pitchFamily="18" charset="0"/>
              </a:rPr>
              <a:t>En el caso de crustáceos se han encontrado daños importantes en el exoesqueleto causado por estos organismos.</a:t>
            </a:r>
          </a:p>
        </p:txBody>
      </p:sp>
      <p:sp>
        <p:nvSpPr>
          <p:cNvPr id="3" name="CuadroTexto 2">
            <a:extLst>
              <a:ext uri="{FF2B5EF4-FFF2-40B4-BE49-F238E27FC236}">
                <a16:creationId xmlns:a16="http://schemas.microsoft.com/office/drawing/2014/main" id="{4D1BB64A-49E8-79DA-1E44-5F07F94A3D77}"/>
              </a:ext>
            </a:extLst>
          </p:cNvPr>
          <p:cNvSpPr txBox="1"/>
          <p:nvPr/>
        </p:nvSpPr>
        <p:spPr>
          <a:xfrm>
            <a:off x="5906124" y="166568"/>
            <a:ext cx="3807503" cy="6524863"/>
          </a:xfrm>
          <a:prstGeom prst="rect">
            <a:avLst/>
          </a:prstGeom>
          <a:noFill/>
        </p:spPr>
        <p:txBody>
          <a:bodyPr wrap="square" rtlCol="0">
            <a:spAutoFit/>
          </a:bodyPr>
          <a:lstStyle/>
          <a:p>
            <a:pPr algn="ctr"/>
            <a:r>
              <a:rPr lang="es-MX" sz="2800" b="1" dirty="0">
                <a:latin typeface="Times New Roman" panose="02020603050405020304" pitchFamily="18" charset="0"/>
                <a:cs typeface="Times New Roman" panose="02020603050405020304" pitchFamily="18" charset="0"/>
              </a:rPr>
              <a:t>Chlamydias</a:t>
            </a:r>
          </a:p>
          <a:p>
            <a:r>
              <a:rPr lang="es-MX" sz="2600" dirty="0">
                <a:latin typeface="Times New Roman" panose="02020603050405020304" pitchFamily="18" charset="0"/>
                <a:cs typeface="Times New Roman" panose="02020603050405020304" pitchFamily="18" charset="0"/>
              </a:rPr>
              <a:t>Organismos intracelulares obligados:</a:t>
            </a:r>
          </a:p>
          <a:p>
            <a:r>
              <a:rPr lang="es-MX" sz="2600" dirty="0">
                <a:latin typeface="Times New Roman" panose="02020603050405020304" pitchFamily="18" charset="0"/>
                <a:cs typeface="Times New Roman" panose="02020603050405020304" pitchFamily="18" charset="0"/>
              </a:rPr>
              <a:t>Fisión binaria.</a:t>
            </a:r>
          </a:p>
          <a:p>
            <a:r>
              <a:rPr lang="es-MX" sz="2600" dirty="0">
                <a:latin typeface="Times New Roman" panose="02020603050405020304" pitchFamily="18" charset="0"/>
                <a:cs typeface="Times New Roman" panose="02020603050405020304" pitchFamily="18" charset="0"/>
              </a:rPr>
              <a:t>Pared celular parecida a la de bacterias  (contienen </a:t>
            </a:r>
            <a:r>
              <a:rPr lang="es-MX" sz="2600" dirty="0" err="1">
                <a:latin typeface="Times New Roman" panose="02020603050405020304" pitchFamily="18" charset="0"/>
                <a:cs typeface="Times New Roman" panose="02020603050405020304" pitchFamily="18" charset="0"/>
              </a:rPr>
              <a:t>mucopéptidos</a:t>
            </a:r>
            <a:r>
              <a:rPr lang="es-MX" sz="2600" dirty="0">
                <a:latin typeface="Times New Roman" panose="02020603050405020304" pitchFamily="18" charset="0"/>
                <a:cs typeface="Times New Roman" panose="02020603050405020304" pitchFamily="18" charset="0"/>
              </a:rPr>
              <a:t>).</a:t>
            </a:r>
          </a:p>
          <a:p>
            <a:r>
              <a:rPr lang="es-MX" sz="2600" dirty="0">
                <a:latin typeface="Times New Roman" panose="02020603050405020304" pitchFamily="18" charset="0"/>
                <a:cs typeface="Times New Roman" panose="02020603050405020304" pitchFamily="18" charset="0"/>
              </a:rPr>
              <a:t>Enzimas metabólicamente activas ADN y ARN  igual que bacterias.</a:t>
            </a:r>
          </a:p>
          <a:p>
            <a:r>
              <a:rPr lang="es-MX" sz="2600" dirty="0">
                <a:latin typeface="Times New Roman" panose="02020603050405020304" pitchFamily="18" charset="0"/>
                <a:cs typeface="Times New Roman" panose="02020603050405020304" pitchFamily="18" charset="0"/>
              </a:rPr>
              <a:t>Ribosomas (Virus no tienen).</a:t>
            </a:r>
          </a:p>
          <a:p>
            <a:r>
              <a:rPr lang="es-MX" sz="2600" dirty="0">
                <a:latin typeface="Times New Roman" panose="02020603050405020304" pitchFamily="18" charset="0"/>
                <a:cs typeface="Times New Roman" panose="02020603050405020304" pitchFamily="18" charset="0"/>
              </a:rPr>
              <a:t>Sensibles a agentes </a:t>
            </a:r>
            <a:r>
              <a:rPr lang="es-MX" sz="2600" dirty="0" err="1">
                <a:latin typeface="Times New Roman" panose="02020603050405020304" pitchFamily="18" charset="0"/>
                <a:cs typeface="Times New Roman" panose="02020603050405020304" pitchFamily="18" charset="0"/>
              </a:rPr>
              <a:t>antibacteriales</a:t>
            </a:r>
            <a:r>
              <a:rPr lang="es-MX" sz="2600" dirty="0">
                <a:latin typeface="Times New Roman" panose="02020603050405020304" pitchFamily="18" charset="0"/>
                <a:cs typeface="Times New Roman" panose="02020603050405020304" pitchFamily="18" charset="0"/>
              </a:rPr>
              <a:t>  (tetraciclina, cloranfenicol, sulfonamidas).</a:t>
            </a:r>
          </a:p>
        </p:txBody>
      </p:sp>
    </p:spTree>
    <p:extLst>
      <p:ext uri="{BB962C8B-B14F-4D97-AF65-F5344CB8AC3E}">
        <p14:creationId xmlns:p14="http://schemas.microsoft.com/office/powerpoint/2010/main" val="4214133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042540B-E4C7-2357-5499-8FDB904F74D0}"/>
              </a:ext>
            </a:extLst>
          </p:cNvPr>
          <p:cNvSpPr txBox="1"/>
          <p:nvPr/>
        </p:nvSpPr>
        <p:spPr>
          <a:xfrm>
            <a:off x="217356" y="243512"/>
            <a:ext cx="3305333" cy="3970318"/>
          </a:xfrm>
          <a:prstGeom prst="rect">
            <a:avLst/>
          </a:prstGeom>
          <a:noFill/>
        </p:spPr>
        <p:txBody>
          <a:bodyPr wrap="square" rtlCol="0">
            <a:spAutoFit/>
          </a:bodyPr>
          <a:lstStyle/>
          <a:p>
            <a:pPr algn="ctr"/>
            <a:r>
              <a:rPr lang="es-MX" sz="2600" b="1" dirty="0">
                <a:latin typeface="Times New Roman" panose="02020603050405020304" pitchFamily="18" charset="0"/>
                <a:cs typeface="Times New Roman" panose="02020603050405020304" pitchFamily="18" charset="0"/>
              </a:rPr>
              <a:t>Rickettsias</a:t>
            </a:r>
          </a:p>
          <a:p>
            <a:r>
              <a:rPr lang="es-ES" sz="2600" dirty="0">
                <a:latin typeface="Times New Roman" panose="02020603050405020304" pitchFamily="18" charset="0"/>
                <a:cs typeface="Times New Roman" panose="02020603050405020304" pitchFamily="18" charset="0"/>
              </a:rPr>
              <a:t>Pequeños bacilos Gram-negativos.</a:t>
            </a:r>
          </a:p>
          <a:p>
            <a:r>
              <a:rPr lang="es-ES" sz="2600" dirty="0">
                <a:latin typeface="Times New Roman" panose="02020603050405020304" pitchFamily="18" charset="0"/>
                <a:cs typeface="Times New Roman" panose="02020603050405020304" pitchFamily="18" charset="0"/>
              </a:rPr>
              <a:t>Se pueden desarrollar en el núcleo  o en el citoplasma de la célula  huésped.</a:t>
            </a:r>
          </a:p>
          <a:p>
            <a:r>
              <a:rPr lang="es-ES" sz="2600" dirty="0">
                <a:latin typeface="Times New Roman" panose="02020603050405020304" pitchFamily="18" charset="0"/>
                <a:cs typeface="Times New Roman" panose="02020603050405020304" pitchFamily="18" charset="0"/>
              </a:rPr>
              <a:t>Parásitos intracelulares obligados.</a:t>
            </a:r>
          </a:p>
          <a:p>
            <a:endParaRPr lang="es-MX" dirty="0"/>
          </a:p>
        </p:txBody>
      </p:sp>
      <p:sp>
        <p:nvSpPr>
          <p:cNvPr id="3" name="CuadroTexto 2">
            <a:extLst>
              <a:ext uri="{FF2B5EF4-FFF2-40B4-BE49-F238E27FC236}">
                <a16:creationId xmlns:a16="http://schemas.microsoft.com/office/drawing/2014/main" id="{CA200423-D9F0-D24C-39E0-B5E5E276808D}"/>
              </a:ext>
            </a:extLst>
          </p:cNvPr>
          <p:cNvSpPr txBox="1"/>
          <p:nvPr/>
        </p:nvSpPr>
        <p:spPr>
          <a:xfrm>
            <a:off x="4552016" y="183552"/>
            <a:ext cx="5551355" cy="6370975"/>
          </a:xfrm>
          <a:prstGeom prst="rect">
            <a:avLst/>
          </a:prstGeom>
          <a:noFill/>
        </p:spPr>
        <p:txBody>
          <a:bodyPr wrap="square" rtlCol="0">
            <a:spAutoFit/>
          </a:bodyPr>
          <a:lstStyle/>
          <a:p>
            <a:pPr algn="ctr"/>
            <a:r>
              <a:rPr lang="es-MX" sz="2800" b="1" dirty="0">
                <a:latin typeface="Times New Roman" panose="02020603050405020304" pitchFamily="18" charset="0"/>
                <a:cs typeface="Times New Roman" panose="02020603050405020304" pitchFamily="18" charset="0"/>
              </a:rPr>
              <a:t>Virus </a:t>
            </a:r>
          </a:p>
          <a:p>
            <a:r>
              <a:rPr lang="es-ES" sz="2600" dirty="0">
                <a:latin typeface="Times New Roman" panose="02020603050405020304" pitchFamily="18" charset="0"/>
                <a:cs typeface="Times New Roman" panose="02020603050405020304" pitchFamily="18" charset="0"/>
              </a:rPr>
              <a:t>Unidades infecciosas (parásitos intracelulares obligados).</a:t>
            </a:r>
          </a:p>
          <a:p>
            <a:r>
              <a:rPr lang="es-ES" sz="2600" dirty="0">
                <a:latin typeface="Times New Roman" panose="02020603050405020304" pitchFamily="18" charset="0"/>
                <a:cs typeface="Times New Roman" panose="02020603050405020304" pitchFamily="18" charset="0"/>
              </a:rPr>
              <a:t>ADN o ARN en una envoltura proteica.  Sin ribosomas funcionales ni organelos.</a:t>
            </a:r>
          </a:p>
          <a:p>
            <a:r>
              <a:rPr lang="es-ES" sz="2600" dirty="0">
                <a:latin typeface="Times New Roman" panose="02020603050405020304" pitchFamily="18" charset="0"/>
                <a:cs typeface="Times New Roman" panose="02020603050405020304" pitchFamily="18" charset="0"/>
              </a:rPr>
              <a:t>Sin sistemas de enzimas para producir energía.</a:t>
            </a:r>
          </a:p>
          <a:p>
            <a:r>
              <a:rPr lang="es-ES" sz="2600" dirty="0">
                <a:latin typeface="Times New Roman" panose="02020603050405020304" pitchFamily="18" charset="0"/>
                <a:cs typeface="Times New Roman" panose="02020603050405020304" pitchFamily="18" charset="0"/>
              </a:rPr>
              <a:t>Enzimas para trascripción de AN.</a:t>
            </a:r>
          </a:p>
          <a:p>
            <a:r>
              <a:rPr lang="es-ES" sz="2600" dirty="0">
                <a:latin typeface="Times New Roman" panose="02020603050405020304" pitchFamily="18" charset="0"/>
                <a:cs typeface="Times New Roman" panose="02020603050405020304" pitchFamily="18" charset="0"/>
              </a:rPr>
              <a:t>No crecen pero utilizan la célula huésped  para replicarse.</a:t>
            </a:r>
          </a:p>
          <a:p>
            <a:r>
              <a:rPr lang="es-ES" sz="2600" dirty="0">
                <a:latin typeface="Times New Roman" panose="02020603050405020304" pitchFamily="18" charset="0"/>
                <a:cs typeface="Times New Roman" panose="02020603050405020304" pitchFamily="18" charset="0"/>
              </a:rPr>
              <a:t>Utiliza los sistemas para producir energía de  la célula huésped.</a:t>
            </a:r>
          </a:p>
          <a:p>
            <a:r>
              <a:rPr lang="es-ES" sz="2600" dirty="0">
                <a:latin typeface="Times New Roman" panose="02020603050405020304" pitchFamily="18" charset="0"/>
                <a:cs typeface="Times New Roman" panose="02020603050405020304" pitchFamily="18" charset="0"/>
              </a:rPr>
              <a:t>La célula huésped puede o no ser destruida  por la replicación y liberación del virus.</a:t>
            </a:r>
          </a:p>
          <a:p>
            <a:endParaRPr lang="es-MX" dirty="0"/>
          </a:p>
        </p:txBody>
      </p:sp>
    </p:spTree>
    <p:extLst>
      <p:ext uri="{BB962C8B-B14F-4D97-AF65-F5344CB8AC3E}">
        <p14:creationId xmlns:p14="http://schemas.microsoft.com/office/powerpoint/2010/main" val="2080958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CAA2029-0989-522B-2FFE-B79C45DD1713}"/>
              </a:ext>
            </a:extLst>
          </p:cNvPr>
          <p:cNvSpPr txBox="1"/>
          <p:nvPr/>
        </p:nvSpPr>
        <p:spPr>
          <a:xfrm>
            <a:off x="179882" y="151179"/>
            <a:ext cx="6250899" cy="6555641"/>
          </a:xfrm>
          <a:prstGeom prst="rect">
            <a:avLst/>
          </a:prstGeom>
          <a:noFill/>
        </p:spPr>
        <p:txBody>
          <a:bodyPr wrap="square" rtlCol="0">
            <a:spAutoFit/>
          </a:bodyPr>
          <a:lstStyle/>
          <a:p>
            <a:r>
              <a:rPr lang="es-ES" sz="2800" b="1" dirty="0">
                <a:latin typeface="Times New Roman" panose="02020603050405020304" pitchFamily="18" charset="0"/>
                <a:cs typeface="Times New Roman" panose="02020603050405020304" pitchFamily="18" charset="0"/>
              </a:rPr>
              <a:t>Postulados de Koch</a:t>
            </a:r>
          </a:p>
          <a:p>
            <a:endParaRPr lang="es-ES" sz="28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El agente debe estar presente en todos  los casos de la enfermedad.</a:t>
            </a:r>
          </a:p>
          <a:p>
            <a:endParaRPr lang="es-ES" sz="2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El agente debe ser aislado de un huésped  y desarrollarse in Vitro.</a:t>
            </a:r>
          </a:p>
          <a:p>
            <a:endParaRPr lang="es-ES" sz="2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La enfermedad debe reproducirse cuando  se inocula con un cultivo puro del agente a  un huésped saludable.</a:t>
            </a:r>
          </a:p>
          <a:p>
            <a:endParaRPr lang="es-ES" sz="2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El agente debe recuperase nuevamente  del huésped infectado experimentalmente</a:t>
            </a:r>
            <a:endParaRPr lang="es-MX" sz="2800" dirty="0">
              <a:latin typeface="Times New Roman" panose="02020603050405020304" pitchFamily="18" charset="0"/>
              <a:cs typeface="Times New Roman" panose="02020603050405020304" pitchFamily="18" charset="0"/>
            </a:endParaRPr>
          </a:p>
        </p:txBody>
      </p:sp>
      <p:sp>
        <p:nvSpPr>
          <p:cNvPr id="4" name="object 18">
            <a:extLst>
              <a:ext uri="{FF2B5EF4-FFF2-40B4-BE49-F238E27FC236}">
                <a16:creationId xmlns:a16="http://schemas.microsoft.com/office/drawing/2014/main" id="{6E3E7CEF-AE82-2327-1A49-158898E58672}"/>
              </a:ext>
            </a:extLst>
          </p:cNvPr>
          <p:cNvSpPr/>
          <p:nvPr/>
        </p:nvSpPr>
        <p:spPr>
          <a:xfrm>
            <a:off x="6323566" y="3762943"/>
            <a:ext cx="2503359" cy="1070854"/>
          </a:xfrm>
          <a:prstGeom prst="rect">
            <a:avLst/>
          </a:prstGeom>
          <a:blipFill>
            <a:blip r:embed="rId2" cstate="print"/>
            <a:stretch>
              <a:fillRect/>
            </a:stretch>
          </a:blipFill>
        </p:spPr>
        <p:txBody>
          <a:bodyPr wrap="square" lIns="0" tIns="0" rIns="0" bIns="0" rtlCol="0"/>
          <a:lstStyle/>
          <a:p>
            <a:endParaRPr dirty="0"/>
          </a:p>
        </p:txBody>
      </p:sp>
      <p:sp>
        <p:nvSpPr>
          <p:cNvPr id="6" name="object 20">
            <a:extLst>
              <a:ext uri="{FF2B5EF4-FFF2-40B4-BE49-F238E27FC236}">
                <a16:creationId xmlns:a16="http://schemas.microsoft.com/office/drawing/2014/main" id="{01F3411B-3A7C-745E-5ABC-6215BE45FA64}"/>
              </a:ext>
            </a:extLst>
          </p:cNvPr>
          <p:cNvSpPr/>
          <p:nvPr/>
        </p:nvSpPr>
        <p:spPr>
          <a:xfrm>
            <a:off x="6616497" y="2332037"/>
            <a:ext cx="2008683" cy="875857"/>
          </a:xfrm>
          <a:prstGeom prst="rect">
            <a:avLst/>
          </a:prstGeom>
          <a:blipFill>
            <a:blip r:embed="rId3" cstate="print"/>
            <a:stretch>
              <a:fillRect/>
            </a:stretch>
          </a:blipFill>
        </p:spPr>
        <p:txBody>
          <a:bodyPr wrap="square" lIns="0" tIns="0" rIns="0" bIns="0" rtlCol="0"/>
          <a:lstStyle/>
          <a:p>
            <a:endParaRPr dirty="0"/>
          </a:p>
        </p:txBody>
      </p:sp>
      <p:sp>
        <p:nvSpPr>
          <p:cNvPr id="7" name="object 21">
            <a:extLst>
              <a:ext uri="{FF2B5EF4-FFF2-40B4-BE49-F238E27FC236}">
                <a16:creationId xmlns:a16="http://schemas.microsoft.com/office/drawing/2014/main" id="{93BB81C2-02CD-5246-802C-4F9ABBB5B7E4}"/>
              </a:ext>
            </a:extLst>
          </p:cNvPr>
          <p:cNvSpPr/>
          <p:nvPr/>
        </p:nvSpPr>
        <p:spPr>
          <a:xfrm>
            <a:off x="6616497" y="1014063"/>
            <a:ext cx="1837955" cy="845024"/>
          </a:xfrm>
          <a:prstGeom prst="rect">
            <a:avLst/>
          </a:prstGeom>
          <a:blipFill>
            <a:blip r:embed="rId4" cstate="print"/>
            <a:stretch>
              <a:fillRect/>
            </a:stretch>
          </a:blipFill>
        </p:spPr>
        <p:txBody>
          <a:bodyPr wrap="square" lIns="0" tIns="0" rIns="0" bIns="0" rtlCol="0"/>
          <a:lstStyle/>
          <a:p>
            <a:endParaRPr/>
          </a:p>
        </p:txBody>
      </p:sp>
      <p:sp>
        <p:nvSpPr>
          <p:cNvPr id="8" name="object 19">
            <a:extLst>
              <a:ext uri="{FF2B5EF4-FFF2-40B4-BE49-F238E27FC236}">
                <a16:creationId xmlns:a16="http://schemas.microsoft.com/office/drawing/2014/main" id="{B8641A41-E895-C8F4-17F1-F5449E6AA6FF}"/>
              </a:ext>
            </a:extLst>
          </p:cNvPr>
          <p:cNvSpPr/>
          <p:nvPr/>
        </p:nvSpPr>
        <p:spPr>
          <a:xfrm>
            <a:off x="6430779" y="5651292"/>
            <a:ext cx="2503359" cy="869651"/>
          </a:xfrm>
          <a:prstGeom prst="rect">
            <a:avLst/>
          </a:prstGeom>
          <a:blipFill>
            <a:blip r:embed="rId5" cstate="print"/>
            <a:stretch>
              <a:fillRect/>
            </a:stretch>
          </a:blipFill>
        </p:spPr>
        <p:txBody>
          <a:bodyPr wrap="square" lIns="0" tIns="0" rIns="0" bIns="0" rtlCol="0"/>
          <a:lstStyle/>
          <a:p>
            <a:endParaRPr dirty="0"/>
          </a:p>
        </p:txBody>
      </p:sp>
      <p:pic>
        <p:nvPicPr>
          <p:cNvPr id="9" name="Imagen 8">
            <a:extLst>
              <a:ext uri="{FF2B5EF4-FFF2-40B4-BE49-F238E27FC236}">
                <a16:creationId xmlns:a16="http://schemas.microsoft.com/office/drawing/2014/main" id="{6B83E8E1-9F6B-2676-9F2A-2A719C972EFD}"/>
              </a:ext>
            </a:extLst>
          </p:cNvPr>
          <p:cNvPicPr>
            <a:picLocks noChangeAspect="1"/>
          </p:cNvPicPr>
          <p:nvPr/>
        </p:nvPicPr>
        <p:blipFill>
          <a:blip r:embed="rId6"/>
          <a:stretch>
            <a:fillRect/>
          </a:stretch>
        </p:blipFill>
        <p:spPr>
          <a:xfrm>
            <a:off x="9820548" y="2151960"/>
            <a:ext cx="1335140" cy="1804572"/>
          </a:xfrm>
          <a:prstGeom prst="rect">
            <a:avLst/>
          </a:prstGeom>
        </p:spPr>
      </p:pic>
      <p:sp>
        <p:nvSpPr>
          <p:cNvPr id="10" name="object 23">
            <a:extLst>
              <a:ext uri="{FF2B5EF4-FFF2-40B4-BE49-F238E27FC236}">
                <a16:creationId xmlns:a16="http://schemas.microsoft.com/office/drawing/2014/main" id="{74EAF914-0918-1D29-0C1C-73294DE01AD3}"/>
              </a:ext>
            </a:extLst>
          </p:cNvPr>
          <p:cNvSpPr txBox="1"/>
          <p:nvPr/>
        </p:nvSpPr>
        <p:spPr>
          <a:xfrm>
            <a:off x="9942653" y="3956532"/>
            <a:ext cx="1090930" cy="451484"/>
          </a:xfrm>
          <a:prstGeom prst="rect">
            <a:avLst/>
          </a:prstGeom>
        </p:spPr>
        <p:txBody>
          <a:bodyPr vert="horz" wrap="square" lIns="0" tIns="12065" rIns="0" bIns="0" rtlCol="0">
            <a:spAutoFit/>
          </a:bodyPr>
          <a:lstStyle/>
          <a:p>
            <a:pPr marL="62230" marR="5080" indent="-49530">
              <a:lnSpc>
                <a:spcPct val="100000"/>
              </a:lnSpc>
              <a:spcBef>
                <a:spcPts val="95"/>
              </a:spcBef>
            </a:pPr>
            <a:r>
              <a:rPr sz="1400" b="1" spc="-10" dirty="0">
                <a:latin typeface="Arial"/>
                <a:cs typeface="Arial"/>
              </a:rPr>
              <a:t>Robert Koch  (1843-1910)</a:t>
            </a:r>
            <a:endParaRPr sz="1400" dirty="0">
              <a:latin typeface="Arial"/>
              <a:cs typeface="Arial"/>
            </a:endParaRPr>
          </a:p>
        </p:txBody>
      </p:sp>
    </p:spTree>
    <p:extLst>
      <p:ext uri="{BB962C8B-B14F-4D97-AF65-F5344CB8AC3E}">
        <p14:creationId xmlns:p14="http://schemas.microsoft.com/office/powerpoint/2010/main" val="85041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4B4AA4C-4E25-BE90-CE80-060BB57D8C2D}"/>
              </a:ext>
            </a:extLst>
          </p:cNvPr>
          <p:cNvSpPr txBox="1"/>
          <p:nvPr/>
        </p:nvSpPr>
        <p:spPr>
          <a:xfrm>
            <a:off x="1466139" y="130592"/>
            <a:ext cx="9259721" cy="707886"/>
          </a:xfrm>
          <a:prstGeom prst="rect">
            <a:avLst/>
          </a:prstGeom>
          <a:noFill/>
        </p:spPr>
        <p:txBody>
          <a:bodyPr wrap="square" rtlCol="0">
            <a:spAutoFit/>
          </a:bodyPr>
          <a:lstStyle/>
          <a:p>
            <a:r>
              <a:rPr lang="es-MX" sz="4000" b="1" dirty="0">
                <a:solidFill>
                  <a:schemeClr val="tx1">
                    <a:lumMod val="95000"/>
                    <a:lumOff val="5000"/>
                  </a:schemeClr>
                </a:solidFill>
                <a:latin typeface="Amasis MT Pro Light" panose="020B0604020202020204" pitchFamily="18" charset="0"/>
                <a:cs typeface="AngsanaUPC" panose="020B0502040204020203" pitchFamily="18" charset="-34"/>
              </a:rPr>
              <a:t>Actividades acuícolas  en zonas de riesgo</a:t>
            </a:r>
          </a:p>
        </p:txBody>
      </p:sp>
      <p:sp>
        <p:nvSpPr>
          <p:cNvPr id="3" name="CuadroTexto 2">
            <a:extLst>
              <a:ext uri="{FF2B5EF4-FFF2-40B4-BE49-F238E27FC236}">
                <a16:creationId xmlns:a16="http://schemas.microsoft.com/office/drawing/2014/main" id="{CCC7D248-73B4-876D-DD54-6E3133B032B2}"/>
              </a:ext>
            </a:extLst>
          </p:cNvPr>
          <p:cNvSpPr txBox="1"/>
          <p:nvPr/>
        </p:nvSpPr>
        <p:spPr>
          <a:xfrm>
            <a:off x="2927342" y="1258360"/>
            <a:ext cx="5374076" cy="5262979"/>
          </a:xfrm>
          <a:prstGeom prst="rect">
            <a:avLst/>
          </a:prstGeom>
          <a:noFill/>
        </p:spPr>
        <p:txBody>
          <a:bodyPr wrap="square" rtlCol="0">
            <a:spAutoFit/>
          </a:bodyPr>
          <a:lstStyle/>
          <a:p>
            <a:r>
              <a:rPr lang="es-ES" sz="2800" b="1" dirty="0">
                <a:latin typeface="Times New Roman" panose="02020603050405020304" pitchFamily="18" charset="0"/>
                <a:cs typeface="Times New Roman" panose="02020603050405020304" pitchFamily="18" charset="0"/>
              </a:rPr>
              <a:t>Desarrollo urbano</a:t>
            </a: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Descarga de aguas residuales y domesticas</a:t>
            </a:r>
          </a:p>
          <a:p>
            <a:endParaRPr lang="es-ES" sz="2800" dirty="0">
              <a:latin typeface="Times New Roman" panose="02020603050405020304" pitchFamily="18" charset="0"/>
              <a:cs typeface="Times New Roman" panose="02020603050405020304" pitchFamily="18" charset="0"/>
            </a:endParaRPr>
          </a:p>
          <a:p>
            <a:endParaRPr lang="es-ES" sz="2800" dirty="0">
              <a:latin typeface="Times New Roman" panose="02020603050405020304" pitchFamily="18" charset="0"/>
              <a:cs typeface="Times New Roman" panose="02020603050405020304" pitchFamily="18" charset="0"/>
            </a:endParaRPr>
          </a:p>
          <a:p>
            <a:endParaRPr lang="es-MX" sz="2800" b="1" dirty="0">
              <a:latin typeface="Times New Roman" panose="02020603050405020304" pitchFamily="18" charset="0"/>
              <a:cs typeface="Times New Roman" panose="02020603050405020304" pitchFamily="18" charset="0"/>
            </a:endParaRPr>
          </a:p>
          <a:p>
            <a:r>
              <a:rPr lang="es-ES" sz="2800" b="1" dirty="0">
                <a:latin typeface="Times New Roman" panose="02020603050405020304" pitchFamily="18" charset="0"/>
                <a:cs typeface="Times New Roman" panose="02020603050405020304" pitchFamily="18" charset="0"/>
              </a:rPr>
              <a:t>Desarrollo de otras actividades</a:t>
            </a: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Industriales (metales pesados)</a:t>
            </a: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Pecuarias (contaminación cruzada)</a:t>
            </a: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Agrícola ( fertilizantes y pesticidas) </a:t>
            </a:r>
            <a:endParaRPr lang="es-MX" sz="2800"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50AC7E62-F47D-569E-C65E-E87A7A35194B}"/>
              </a:ext>
            </a:extLst>
          </p:cNvPr>
          <p:cNvPicPr>
            <a:picLocks noChangeAspect="1"/>
          </p:cNvPicPr>
          <p:nvPr/>
        </p:nvPicPr>
        <p:blipFill>
          <a:blip r:embed="rId2"/>
          <a:stretch>
            <a:fillRect/>
          </a:stretch>
        </p:blipFill>
        <p:spPr>
          <a:xfrm>
            <a:off x="7890087" y="4299002"/>
            <a:ext cx="3877192" cy="2584794"/>
          </a:xfrm>
          <a:prstGeom prst="rect">
            <a:avLst/>
          </a:prstGeom>
          <a:ln>
            <a:noFill/>
          </a:ln>
          <a:effectLst>
            <a:softEdge rad="112500"/>
          </a:effectLst>
        </p:spPr>
      </p:pic>
      <p:pic>
        <p:nvPicPr>
          <p:cNvPr id="5" name="Imagen 4">
            <a:extLst>
              <a:ext uri="{FF2B5EF4-FFF2-40B4-BE49-F238E27FC236}">
                <a16:creationId xmlns:a16="http://schemas.microsoft.com/office/drawing/2014/main" id="{4984E666-67F4-9C55-887B-DD6ED49CA92A}"/>
              </a:ext>
            </a:extLst>
          </p:cNvPr>
          <p:cNvPicPr>
            <a:picLocks noChangeAspect="1"/>
          </p:cNvPicPr>
          <p:nvPr/>
        </p:nvPicPr>
        <p:blipFill rotWithShape="1">
          <a:blip r:embed="rId3"/>
          <a:srcRect r="23735" b="1548"/>
          <a:stretch/>
        </p:blipFill>
        <p:spPr>
          <a:xfrm>
            <a:off x="5494" y="1357101"/>
            <a:ext cx="2921848" cy="2118688"/>
          </a:xfrm>
          <a:prstGeom prst="rect">
            <a:avLst/>
          </a:prstGeom>
          <a:ln>
            <a:noFill/>
          </a:ln>
          <a:effectLst>
            <a:softEdge rad="112500"/>
          </a:effectLst>
        </p:spPr>
      </p:pic>
      <p:pic>
        <p:nvPicPr>
          <p:cNvPr id="6" name="Imagen 5">
            <a:extLst>
              <a:ext uri="{FF2B5EF4-FFF2-40B4-BE49-F238E27FC236}">
                <a16:creationId xmlns:a16="http://schemas.microsoft.com/office/drawing/2014/main" id="{74042F4A-BA5D-16E8-DE8F-B49E0565B4C2}"/>
              </a:ext>
            </a:extLst>
          </p:cNvPr>
          <p:cNvPicPr>
            <a:picLocks noChangeAspect="1"/>
          </p:cNvPicPr>
          <p:nvPr/>
        </p:nvPicPr>
        <p:blipFill rotWithShape="1">
          <a:blip r:embed="rId4"/>
          <a:srcRect t="12226" b="23060"/>
          <a:stretch/>
        </p:blipFill>
        <p:spPr>
          <a:xfrm>
            <a:off x="8748620" y="953770"/>
            <a:ext cx="3018659" cy="2925350"/>
          </a:xfrm>
          <a:prstGeom prst="rect">
            <a:avLst/>
          </a:prstGeom>
          <a:ln>
            <a:noFill/>
          </a:ln>
          <a:effectLst>
            <a:softEdge rad="112500"/>
          </a:effectLst>
        </p:spPr>
      </p:pic>
    </p:spTree>
    <p:extLst>
      <p:ext uri="{BB962C8B-B14F-4D97-AF65-F5344CB8AC3E}">
        <p14:creationId xmlns:p14="http://schemas.microsoft.com/office/powerpoint/2010/main" val="4258883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ángulo isósceles 12">
            <a:extLst>
              <a:ext uri="{FF2B5EF4-FFF2-40B4-BE49-F238E27FC236}">
                <a16:creationId xmlns:a16="http://schemas.microsoft.com/office/drawing/2014/main" id="{28EC6B99-F776-63B4-A25D-984BB0B2F6C5}"/>
              </a:ext>
            </a:extLst>
          </p:cNvPr>
          <p:cNvSpPr/>
          <p:nvPr/>
        </p:nvSpPr>
        <p:spPr>
          <a:xfrm>
            <a:off x="3575151" y="1828159"/>
            <a:ext cx="5041697" cy="4060905"/>
          </a:xfrm>
          <a:prstGeom prst="triangl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a:extLst>
              <a:ext uri="{FF2B5EF4-FFF2-40B4-BE49-F238E27FC236}">
                <a16:creationId xmlns:a16="http://schemas.microsoft.com/office/drawing/2014/main" id="{300B863C-B281-B965-9602-313F3D5A9EF0}"/>
              </a:ext>
            </a:extLst>
          </p:cNvPr>
          <p:cNvSpPr txBox="1"/>
          <p:nvPr/>
        </p:nvSpPr>
        <p:spPr>
          <a:xfrm>
            <a:off x="0" y="58522"/>
            <a:ext cx="6650634" cy="707886"/>
          </a:xfrm>
          <a:prstGeom prst="rect">
            <a:avLst/>
          </a:prstGeom>
          <a:noFill/>
        </p:spPr>
        <p:txBody>
          <a:bodyPr wrap="square" rtlCol="0">
            <a:spAutoFit/>
          </a:bodyPr>
          <a:lstStyle/>
          <a:p>
            <a:r>
              <a:rPr lang="es-MX" sz="4000" b="1" dirty="0">
                <a:latin typeface="Amasis MT Pro Light" panose="02040304050005020304" pitchFamily="18" charset="0"/>
              </a:rPr>
              <a:t>Presencia de enfermedad</a:t>
            </a:r>
          </a:p>
        </p:txBody>
      </p:sp>
      <p:sp>
        <p:nvSpPr>
          <p:cNvPr id="6" name="Elipse 5">
            <a:extLst>
              <a:ext uri="{FF2B5EF4-FFF2-40B4-BE49-F238E27FC236}">
                <a16:creationId xmlns:a16="http://schemas.microsoft.com/office/drawing/2014/main" id="{60E1537E-8583-27C3-12CA-C2BDF14D7884}"/>
              </a:ext>
            </a:extLst>
          </p:cNvPr>
          <p:cNvSpPr/>
          <p:nvPr/>
        </p:nvSpPr>
        <p:spPr>
          <a:xfrm>
            <a:off x="8199620" y="4829545"/>
            <a:ext cx="2308481" cy="1738859"/>
          </a:xfrm>
          <a:prstGeom prst="ellipse">
            <a:avLst/>
          </a:prstGeom>
          <a:solidFill>
            <a:schemeClr val="accent1">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a:extLst>
              <a:ext uri="{FF2B5EF4-FFF2-40B4-BE49-F238E27FC236}">
                <a16:creationId xmlns:a16="http://schemas.microsoft.com/office/drawing/2014/main" id="{5E0992BC-F5C7-2E09-9A12-09FB8B9BB37F}"/>
              </a:ext>
            </a:extLst>
          </p:cNvPr>
          <p:cNvSpPr/>
          <p:nvPr/>
        </p:nvSpPr>
        <p:spPr>
          <a:xfrm>
            <a:off x="1683898" y="4829545"/>
            <a:ext cx="2308481" cy="1738859"/>
          </a:xfrm>
          <a:prstGeom prst="ellipse">
            <a:avLst/>
          </a:prstGeom>
          <a:solidFill>
            <a:schemeClr val="accent1">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a:extLst>
              <a:ext uri="{FF2B5EF4-FFF2-40B4-BE49-F238E27FC236}">
                <a16:creationId xmlns:a16="http://schemas.microsoft.com/office/drawing/2014/main" id="{1ED67BDC-5602-9158-7389-7210C339B5A9}"/>
              </a:ext>
            </a:extLst>
          </p:cNvPr>
          <p:cNvSpPr/>
          <p:nvPr/>
        </p:nvSpPr>
        <p:spPr>
          <a:xfrm>
            <a:off x="4941757" y="711391"/>
            <a:ext cx="2308481" cy="1738859"/>
          </a:xfrm>
          <a:prstGeom prst="ellipse">
            <a:avLst/>
          </a:prstGeom>
          <a:solidFill>
            <a:schemeClr val="accent1">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a:extLst>
              <a:ext uri="{FF2B5EF4-FFF2-40B4-BE49-F238E27FC236}">
                <a16:creationId xmlns:a16="http://schemas.microsoft.com/office/drawing/2014/main" id="{CA238996-2D47-C77D-81D0-6012C1891EFD}"/>
              </a:ext>
            </a:extLst>
          </p:cNvPr>
          <p:cNvSpPr txBox="1"/>
          <p:nvPr/>
        </p:nvSpPr>
        <p:spPr>
          <a:xfrm>
            <a:off x="4821835" y="1303822"/>
            <a:ext cx="2548324" cy="461665"/>
          </a:xfrm>
          <a:prstGeom prst="rect">
            <a:avLst/>
          </a:prstGeom>
          <a:noFill/>
        </p:spPr>
        <p:txBody>
          <a:bodyPr wrap="square" rtlCol="0">
            <a:spAutoFit/>
          </a:bodyPr>
          <a:lstStyle/>
          <a:p>
            <a:pPr algn="ctr"/>
            <a:r>
              <a:rPr lang="es-MX" sz="2400" dirty="0">
                <a:latin typeface="Times New Roman" panose="02020603050405020304" pitchFamily="18" charset="0"/>
                <a:cs typeface="Times New Roman" panose="02020603050405020304" pitchFamily="18" charset="0"/>
              </a:rPr>
              <a:t>Medio ambiente </a:t>
            </a:r>
          </a:p>
        </p:txBody>
      </p:sp>
      <p:sp>
        <p:nvSpPr>
          <p:cNvPr id="17" name="CuadroTexto 16">
            <a:extLst>
              <a:ext uri="{FF2B5EF4-FFF2-40B4-BE49-F238E27FC236}">
                <a16:creationId xmlns:a16="http://schemas.microsoft.com/office/drawing/2014/main" id="{CDBAC320-FDE0-6812-E931-1117692CEC43}"/>
              </a:ext>
            </a:extLst>
          </p:cNvPr>
          <p:cNvSpPr txBox="1"/>
          <p:nvPr/>
        </p:nvSpPr>
        <p:spPr>
          <a:xfrm>
            <a:off x="1833797" y="5427398"/>
            <a:ext cx="2008682" cy="461665"/>
          </a:xfrm>
          <a:prstGeom prst="rect">
            <a:avLst/>
          </a:prstGeom>
          <a:noFill/>
        </p:spPr>
        <p:txBody>
          <a:bodyPr wrap="square" rtlCol="0">
            <a:spAutoFit/>
          </a:bodyPr>
          <a:lstStyle/>
          <a:p>
            <a:pPr algn="ctr"/>
            <a:r>
              <a:rPr lang="es-MX" sz="2400" dirty="0">
                <a:latin typeface="Times New Roman" panose="02020603050405020304" pitchFamily="18" charset="0"/>
                <a:cs typeface="Times New Roman" panose="02020603050405020304" pitchFamily="18" charset="0"/>
              </a:rPr>
              <a:t>Agente</a:t>
            </a:r>
          </a:p>
        </p:txBody>
      </p:sp>
      <p:sp>
        <p:nvSpPr>
          <p:cNvPr id="18" name="CuadroTexto 17">
            <a:extLst>
              <a:ext uri="{FF2B5EF4-FFF2-40B4-BE49-F238E27FC236}">
                <a16:creationId xmlns:a16="http://schemas.microsoft.com/office/drawing/2014/main" id="{78FB9EEC-941E-26DC-0181-341E5FE07775}"/>
              </a:ext>
            </a:extLst>
          </p:cNvPr>
          <p:cNvSpPr txBox="1"/>
          <p:nvPr/>
        </p:nvSpPr>
        <p:spPr>
          <a:xfrm>
            <a:off x="8349520" y="5427399"/>
            <a:ext cx="2008682" cy="461665"/>
          </a:xfrm>
          <a:prstGeom prst="rect">
            <a:avLst/>
          </a:prstGeom>
          <a:noFill/>
        </p:spPr>
        <p:txBody>
          <a:bodyPr wrap="square" rtlCol="0">
            <a:spAutoFit/>
          </a:bodyPr>
          <a:lstStyle/>
          <a:p>
            <a:pPr algn="ctr"/>
            <a:r>
              <a:rPr lang="es-MX" sz="2400" dirty="0">
                <a:latin typeface="Times New Roman" panose="02020603050405020304" pitchFamily="18" charset="0"/>
                <a:cs typeface="Times New Roman" panose="02020603050405020304" pitchFamily="18" charset="0"/>
              </a:rPr>
              <a:t>Huésped</a:t>
            </a:r>
          </a:p>
        </p:txBody>
      </p:sp>
    </p:spTree>
    <p:extLst>
      <p:ext uri="{BB962C8B-B14F-4D97-AF65-F5344CB8AC3E}">
        <p14:creationId xmlns:p14="http://schemas.microsoft.com/office/powerpoint/2010/main" val="1517918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4AA1B6A-061B-1C3C-AB9A-3D47E4967F16}"/>
              </a:ext>
            </a:extLst>
          </p:cNvPr>
          <p:cNvSpPr txBox="1"/>
          <p:nvPr/>
        </p:nvSpPr>
        <p:spPr>
          <a:xfrm>
            <a:off x="586983" y="1115322"/>
            <a:ext cx="11018033" cy="1815882"/>
          </a:xfrm>
          <a:prstGeom prst="rect">
            <a:avLst/>
          </a:prstGeom>
          <a:noFill/>
        </p:spPr>
        <p:txBody>
          <a:bodyPr wrap="square" rtlCol="0">
            <a:spAutoFit/>
          </a:bodyPr>
          <a:lstStyle/>
          <a:p>
            <a:pPr algn="just"/>
            <a:r>
              <a:rPr lang="es-ES" sz="2800" dirty="0">
                <a:latin typeface="Times New Roman" panose="02020603050405020304" pitchFamily="18" charset="0"/>
                <a:cs typeface="Times New Roman" panose="02020603050405020304" pitchFamily="18" charset="0"/>
              </a:rPr>
              <a:t>Identificación de la enfermedad, afección o lesión que sufre un organismo, de su  localización y su naturaleza, llegando a la  identificación por los diversos síntomas y  signos presentes, siguiendo un  razonamiento analógico.</a:t>
            </a:r>
          </a:p>
        </p:txBody>
      </p:sp>
      <p:sp>
        <p:nvSpPr>
          <p:cNvPr id="3" name="CuadroTexto 2">
            <a:extLst>
              <a:ext uri="{FF2B5EF4-FFF2-40B4-BE49-F238E27FC236}">
                <a16:creationId xmlns:a16="http://schemas.microsoft.com/office/drawing/2014/main" id="{23F47941-A9D8-61AF-1D23-9A8DFBD48DB3}"/>
              </a:ext>
            </a:extLst>
          </p:cNvPr>
          <p:cNvSpPr txBox="1"/>
          <p:nvPr/>
        </p:nvSpPr>
        <p:spPr>
          <a:xfrm>
            <a:off x="4439587" y="194872"/>
            <a:ext cx="3312826" cy="707886"/>
          </a:xfrm>
          <a:prstGeom prst="rect">
            <a:avLst/>
          </a:prstGeom>
          <a:noFill/>
        </p:spPr>
        <p:txBody>
          <a:bodyPr wrap="square" rtlCol="0">
            <a:spAutoFit/>
          </a:bodyPr>
          <a:lstStyle/>
          <a:p>
            <a:r>
              <a:rPr lang="es-MX" sz="4000" b="1" dirty="0">
                <a:latin typeface="Amasis MT Pro Light" panose="02040304050005020304" pitchFamily="18" charset="0"/>
              </a:rPr>
              <a:t>Diagnostico</a:t>
            </a:r>
          </a:p>
        </p:txBody>
      </p:sp>
    </p:spTree>
    <p:extLst>
      <p:ext uri="{BB962C8B-B14F-4D97-AF65-F5344CB8AC3E}">
        <p14:creationId xmlns:p14="http://schemas.microsoft.com/office/powerpoint/2010/main" val="3670810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7CCA686-1E54-4A0E-B397-2B7ACECCA949}"/>
              </a:ext>
            </a:extLst>
          </p:cNvPr>
          <p:cNvSpPr txBox="1"/>
          <p:nvPr/>
        </p:nvSpPr>
        <p:spPr>
          <a:xfrm>
            <a:off x="473242" y="1022016"/>
            <a:ext cx="11245515" cy="1815882"/>
          </a:xfrm>
          <a:prstGeom prst="rect">
            <a:avLst/>
          </a:prstGeom>
          <a:noFill/>
        </p:spPr>
        <p:txBody>
          <a:bodyPr wrap="square" rtlCol="0">
            <a:spAutoFit/>
          </a:bodyPr>
          <a:lstStyle/>
          <a:p>
            <a:pPr algn="just"/>
            <a:r>
              <a:rPr lang="es-ES" sz="2800" dirty="0">
                <a:latin typeface="Times New Roman" panose="02020603050405020304" pitchFamily="18" charset="0"/>
                <a:cs typeface="Times New Roman" panose="02020603050405020304" pitchFamily="18" charset="0"/>
              </a:rPr>
              <a:t>Tratar de determinar cuál es la causa de  un problema, es un una tarea complicada ya que hay muchas posibles causas. </a:t>
            </a:r>
          </a:p>
          <a:p>
            <a:pPr algn="just"/>
            <a:r>
              <a:rPr lang="es-ES" sz="2800" dirty="0">
                <a:latin typeface="Times New Roman" panose="02020603050405020304" pitchFamily="18" charset="0"/>
                <a:cs typeface="Times New Roman" panose="02020603050405020304" pitchFamily="18" charset="0"/>
              </a:rPr>
              <a:t>El  comportamiento y la apariencia externa  son indicadores que se deben de tomar en cuenta cuando se sospecha de alguna enfermedad.</a:t>
            </a:r>
          </a:p>
        </p:txBody>
      </p:sp>
    </p:spTree>
    <p:extLst>
      <p:ext uri="{BB962C8B-B14F-4D97-AF65-F5344CB8AC3E}">
        <p14:creationId xmlns:p14="http://schemas.microsoft.com/office/powerpoint/2010/main" val="1563498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D9E6940-971C-0BFE-CEFE-9C8906993EC5}"/>
              </a:ext>
            </a:extLst>
          </p:cNvPr>
          <p:cNvSpPr txBox="1"/>
          <p:nvPr/>
        </p:nvSpPr>
        <p:spPr>
          <a:xfrm>
            <a:off x="2471486" y="274290"/>
            <a:ext cx="7249027" cy="6309420"/>
          </a:xfrm>
          <a:prstGeom prst="rect">
            <a:avLst/>
          </a:prstGeom>
          <a:noFill/>
        </p:spPr>
        <p:txBody>
          <a:bodyPr wrap="square" rtlCol="0">
            <a:spAutoFit/>
          </a:bodyPr>
          <a:lstStyle/>
          <a:p>
            <a:pPr algn="ctr"/>
            <a:r>
              <a:rPr lang="es-MX" sz="4000" dirty="0">
                <a:latin typeface="Amasis MT Pro Light" panose="02040304050005020304" pitchFamily="18" charset="0"/>
                <a:cs typeface="Times New Roman" panose="02020603050405020304" pitchFamily="18" charset="0"/>
              </a:rPr>
              <a:t>Señales de anomalías en  organismos de cultivo</a:t>
            </a:r>
          </a:p>
          <a:p>
            <a:r>
              <a:rPr lang="es-ES" sz="3200" dirty="0">
                <a:latin typeface="Times New Roman" panose="02020603050405020304" pitchFamily="18" charset="0"/>
                <a:cs typeface="Times New Roman" panose="02020603050405020304" pitchFamily="18" charset="0"/>
              </a:rPr>
              <a:t>Es importante notar que los organismos  acuáticos tienen respuestas externas muy diferentes hacia una enfermedad.  Así tenemos que los moluscos bivalvos  son de los menos expresivos en este  sentido, sin embargo, partiendo de sus  limitadas señales es posible iniciar una  serie de observaciones encaminadas  hacía un diagnóstico acertado.</a:t>
            </a:r>
          </a:p>
          <a:p>
            <a:endParaRPr lang="es-ES" dirty="0">
              <a:latin typeface="Times New Roman" panose="02020603050405020304" pitchFamily="18" charset="0"/>
              <a:cs typeface="Times New Roman" panose="02020603050405020304" pitchFamily="18" charset="0"/>
            </a:endParaRPr>
          </a:p>
          <a:p>
            <a:endParaRPr lang="es-ES" dirty="0"/>
          </a:p>
        </p:txBody>
      </p:sp>
    </p:spTree>
    <p:extLst>
      <p:ext uri="{BB962C8B-B14F-4D97-AF65-F5344CB8AC3E}">
        <p14:creationId xmlns:p14="http://schemas.microsoft.com/office/powerpoint/2010/main" val="2143268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B016872-25D6-8C1C-F940-29DCD02DE150}"/>
              </a:ext>
            </a:extLst>
          </p:cNvPr>
          <p:cNvSpPr txBox="1"/>
          <p:nvPr/>
        </p:nvSpPr>
        <p:spPr>
          <a:xfrm>
            <a:off x="205205" y="229937"/>
            <a:ext cx="7912100" cy="4154984"/>
          </a:xfrm>
          <a:prstGeom prst="rect">
            <a:avLst/>
          </a:prstGeom>
          <a:noFill/>
        </p:spPr>
        <p:txBody>
          <a:bodyPr wrap="square" rtlCol="0">
            <a:spAutoFit/>
          </a:bodyPr>
          <a:lstStyle/>
          <a:p>
            <a:r>
              <a:rPr lang="es-ES" sz="4000" dirty="0">
                <a:latin typeface="Amasis MT Pro Light" panose="02040304050005020304" pitchFamily="18" charset="0"/>
              </a:rPr>
              <a:t>Señales de Anomalías en Peces</a:t>
            </a:r>
          </a:p>
          <a:p>
            <a:r>
              <a:rPr lang="es-ES" sz="2800" dirty="0">
                <a:latin typeface="Times New Roman" panose="02020603050405020304" pitchFamily="18" charset="0"/>
                <a:cs typeface="Times New Roman" panose="02020603050405020304" pitchFamily="18" charset="0"/>
              </a:rPr>
              <a:t>Las respuestas pueden ser muy variadas  dependiendo del problema en particular, pero  es posible observar una serie de señales características que pueden servir para dirigir la investigación hacia ciertos grupos de patógenos:  erosiones en la pie, exoftalmia, inflamación de abdomen y nado errático son algunos de los síntomas que se observan en los peces que tienen algún problema de salud. </a:t>
            </a:r>
          </a:p>
        </p:txBody>
      </p:sp>
    </p:spTree>
    <p:extLst>
      <p:ext uri="{BB962C8B-B14F-4D97-AF65-F5344CB8AC3E}">
        <p14:creationId xmlns:p14="http://schemas.microsoft.com/office/powerpoint/2010/main" val="657337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Animal con la boca abierta&#10;&#10;Descripción generada automáticamente con confianza baja">
            <a:extLst>
              <a:ext uri="{FF2B5EF4-FFF2-40B4-BE49-F238E27FC236}">
                <a16:creationId xmlns:a16="http://schemas.microsoft.com/office/drawing/2014/main" id="{3C1BEF9B-DF1F-95D9-9793-EBD7162E9D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117000"/>
                    </a14:imgEffect>
                  </a14:imgLayer>
                </a14:imgProps>
              </a:ext>
              <a:ext uri="{28A0092B-C50C-407E-A947-70E740481C1C}">
                <a14:useLocalDpi xmlns:a14="http://schemas.microsoft.com/office/drawing/2010/main" val="0"/>
              </a:ext>
            </a:extLst>
          </a:blip>
          <a:stretch>
            <a:fillRect/>
          </a:stretch>
        </p:blipFill>
        <p:spPr>
          <a:xfrm>
            <a:off x="829430" y="1160377"/>
            <a:ext cx="10533140" cy="2930359"/>
          </a:xfrm>
          <a:prstGeom prst="rect">
            <a:avLst/>
          </a:prstGeom>
        </p:spPr>
      </p:pic>
      <p:sp>
        <p:nvSpPr>
          <p:cNvPr id="5" name="CuadroTexto 4">
            <a:extLst>
              <a:ext uri="{FF2B5EF4-FFF2-40B4-BE49-F238E27FC236}">
                <a16:creationId xmlns:a16="http://schemas.microsoft.com/office/drawing/2014/main" id="{707F1B4E-BE9A-61CA-549F-ECCAA76AFD1C}"/>
              </a:ext>
            </a:extLst>
          </p:cNvPr>
          <p:cNvSpPr txBox="1"/>
          <p:nvPr/>
        </p:nvSpPr>
        <p:spPr>
          <a:xfrm>
            <a:off x="1949116" y="4090736"/>
            <a:ext cx="8293768" cy="400110"/>
          </a:xfrm>
          <a:prstGeom prst="rect">
            <a:avLst/>
          </a:prstGeom>
          <a:noFill/>
        </p:spPr>
        <p:txBody>
          <a:bodyPr wrap="square" rtlCol="0">
            <a:spAutoFit/>
          </a:bodyPr>
          <a:lstStyle/>
          <a:p>
            <a:pPr algn="ctr"/>
            <a:r>
              <a:rPr lang="es-ES" dirty="0"/>
              <a:t> </a:t>
            </a:r>
            <a:r>
              <a:rPr lang="es-ES" sz="2000" dirty="0">
                <a:latin typeface="Arial" panose="020B0604020202020204" pitchFamily="34" charset="0"/>
                <a:cs typeface="Arial" panose="020B0604020202020204" pitchFamily="34" charset="0"/>
              </a:rPr>
              <a:t>Apariencia externa de un pez sano y uno enfermo.</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699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DB5E8D-6D55-98DB-54B4-7F689D78CB22}"/>
              </a:ext>
            </a:extLst>
          </p:cNvPr>
          <p:cNvSpPr txBox="1"/>
          <p:nvPr/>
        </p:nvSpPr>
        <p:spPr>
          <a:xfrm>
            <a:off x="3061368" y="585537"/>
            <a:ext cx="6852653" cy="4832092"/>
          </a:xfrm>
          <a:prstGeom prst="rect">
            <a:avLst/>
          </a:prstGeom>
          <a:noFill/>
        </p:spPr>
        <p:txBody>
          <a:bodyPr wrap="square" rtlCol="0">
            <a:spAutoFit/>
          </a:bodyPr>
          <a:lstStyle/>
          <a:p>
            <a:r>
              <a:rPr lang="es-MX" sz="2800" dirty="0">
                <a:latin typeface="Times New Roman" panose="02020603050405020304" pitchFamily="18" charset="0"/>
                <a:cs typeface="Times New Roman" panose="02020603050405020304" pitchFamily="18" charset="0"/>
              </a:rPr>
              <a:t>Si bien muchas de estas sintomatologías suelen repetirse para varias de las enfermedades reportadas; es necesario partir de una base para el planteamiento de métodos de análisis mas específicos encaminados hacia un diagnostico acertado.</a:t>
            </a:r>
          </a:p>
          <a:p>
            <a:endParaRPr lang="es-MX" sz="2800" dirty="0">
              <a:latin typeface="Times New Roman" panose="02020603050405020304" pitchFamily="18" charset="0"/>
              <a:cs typeface="Times New Roman" panose="02020603050405020304" pitchFamily="18" charset="0"/>
            </a:endParaRPr>
          </a:p>
          <a:p>
            <a:r>
              <a:rPr lang="es-MX" sz="2800" dirty="0">
                <a:latin typeface="Times New Roman" panose="02020603050405020304" pitchFamily="18" charset="0"/>
                <a:cs typeface="Times New Roman" panose="02020603050405020304" pitchFamily="18" charset="0"/>
              </a:rPr>
              <a:t>En este sentido, la información colectada en el ambiente del cultivo aportara valiosa información  sobre las interacciones huésped, medio ambiente y patógeno.</a:t>
            </a:r>
          </a:p>
        </p:txBody>
      </p:sp>
    </p:spTree>
    <p:extLst>
      <p:ext uri="{BB962C8B-B14F-4D97-AF65-F5344CB8AC3E}">
        <p14:creationId xmlns:p14="http://schemas.microsoft.com/office/powerpoint/2010/main" val="1952417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E2900D6-FA67-0412-5F84-90087402060E}"/>
              </a:ext>
            </a:extLst>
          </p:cNvPr>
          <p:cNvSpPr txBox="1"/>
          <p:nvPr/>
        </p:nvSpPr>
        <p:spPr>
          <a:xfrm>
            <a:off x="3509210" y="527384"/>
            <a:ext cx="5618747" cy="3108543"/>
          </a:xfrm>
          <a:prstGeom prst="rect">
            <a:avLst/>
          </a:prstGeom>
          <a:noFill/>
        </p:spPr>
        <p:txBody>
          <a:bodyPr wrap="square" rtlCol="0">
            <a:spAutoFit/>
          </a:bodyPr>
          <a:lstStyle/>
          <a:p>
            <a:r>
              <a:rPr lang="es-ES" sz="2800" dirty="0">
                <a:latin typeface="Times New Roman" panose="02020603050405020304" pitchFamily="18" charset="0"/>
                <a:cs typeface="Times New Roman" panose="02020603050405020304" pitchFamily="18" charset="0"/>
              </a:rPr>
              <a:t>El objetivo inicial de un diagnóstico de un  problema sanitario es recolectar la mayor  cantidad de información posible. A partir  de esta información podemos hacer una  valoración balanceada del problema y su  causa probable.</a:t>
            </a:r>
          </a:p>
        </p:txBody>
      </p:sp>
    </p:spTree>
    <p:extLst>
      <p:ext uri="{BB962C8B-B14F-4D97-AF65-F5344CB8AC3E}">
        <p14:creationId xmlns:p14="http://schemas.microsoft.com/office/powerpoint/2010/main" val="3488813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C7AFC0-BD5C-1D0D-8506-12B2C3EE9F3B}"/>
              </a:ext>
            </a:extLst>
          </p:cNvPr>
          <p:cNvSpPr txBox="1"/>
          <p:nvPr/>
        </p:nvSpPr>
        <p:spPr>
          <a:xfrm>
            <a:off x="393700" y="393700"/>
            <a:ext cx="6972300" cy="5001369"/>
          </a:xfrm>
          <a:prstGeom prst="rect">
            <a:avLst/>
          </a:prstGeom>
          <a:noFill/>
        </p:spPr>
        <p:txBody>
          <a:bodyPr wrap="square" rtlCol="0">
            <a:spAutoFit/>
          </a:bodyPr>
          <a:lstStyle/>
          <a:p>
            <a:pPr algn="ctr"/>
            <a:r>
              <a:rPr lang="es-MX" sz="4000" dirty="0">
                <a:latin typeface="Amasis MT Pro Light" panose="02040304050005020304" pitchFamily="18" charset="0"/>
              </a:rPr>
              <a:t>¿Que información necesitamos?</a:t>
            </a:r>
          </a:p>
          <a:p>
            <a:endParaRPr lang="es-MX" sz="900" dirty="0"/>
          </a:p>
          <a:p>
            <a:pPr marL="285750" indent="-285750">
              <a:buFont typeface="Wingdings" panose="05000000000000000000" pitchFamily="2" charset="2"/>
              <a:buChar char="v"/>
            </a:pPr>
            <a:r>
              <a:rPr lang="es-ES" sz="2600" dirty="0">
                <a:latin typeface="Times New Roman" panose="02020603050405020304" pitchFamily="18" charset="0"/>
                <a:cs typeface="Times New Roman" panose="02020603050405020304" pitchFamily="18" charset="0"/>
              </a:rPr>
              <a:t>Especie, número y tamaño de los  organismos afectados, si existe algún  patrón por talla y tipo de sistema de  cultivo, registro de variables  ambientales.</a:t>
            </a:r>
          </a:p>
          <a:p>
            <a:pPr marL="285750" indent="-285750">
              <a:buFont typeface="Wingdings" panose="05000000000000000000" pitchFamily="2" charset="2"/>
              <a:buChar char="v"/>
            </a:pPr>
            <a:r>
              <a:rPr lang="es-ES" sz="2600" dirty="0">
                <a:latin typeface="Times New Roman" panose="02020603050405020304" pitchFamily="18" charset="0"/>
                <a:cs typeface="Times New Roman" panose="02020603050405020304" pitchFamily="18" charset="0"/>
              </a:rPr>
              <a:t>Conforme se aumente la densidad, es  más importante la condición de la  calidad del agua y el manejo del  sistema de cultivo.</a:t>
            </a:r>
            <a:endParaRPr lang="es-MX" sz="2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s-ES" sz="2600" dirty="0">
                <a:latin typeface="Times New Roman" panose="02020603050405020304" pitchFamily="18" charset="0"/>
                <a:cs typeface="Times New Roman" panose="02020603050405020304" pitchFamily="18" charset="0"/>
              </a:rPr>
              <a:t>Origen de la especie, condiciones de la  localidad de origen (certificado  sanitario).</a:t>
            </a:r>
          </a:p>
          <a:p>
            <a:endParaRPr lang="es-ES" dirty="0"/>
          </a:p>
          <a:p>
            <a:endParaRPr lang="es-ES" dirty="0"/>
          </a:p>
        </p:txBody>
      </p:sp>
    </p:spTree>
    <p:extLst>
      <p:ext uri="{BB962C8B-B14F-4D97-AF65-F5344CB8AC3E}">
        <p14:creationId xmlns:p14="http://schemas.microsoft.com/office/powerpoint/2010/main" val="1760304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7F9824C-2EC6-FB96-6C60-8A0E3FAD763C}"/>
              </a:ext>
            </a:extLst>
          </p:cNvPr>
          <p:cNvSpPr txBox="1"/>
          <p:nvPr/>
        </p:nvSpPr>
        <p:spPr>
          <a:xfrm>
            <a:off x="0" y="181957"/>
            <a:ext cx="7565977" cy="649408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Antecedentes sanitarios de la localidad  de origen. Esto nos previene sobre la posible  introducción de parásitos.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Si el problema afecta a uno o a varios individuos y alguna talla en particular.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El efecto apareció repentinamente o de  forma paulatina.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Si hay un problema crónico con efectos acumulativos importantes.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E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Cualquier adición de sustancias al  ambiente de cultivo. Cambios de dieta,  aditivos, o tratamientos con químicos o drogas. Cualquier vertido llevado a  cabo en al menos durante las últimas 4  semanas. Esto nos puede indicar alguna  enfermedad infecciosa, o un problema  de toxicidad asociado a vertidos en el  ambiente de cultivo.</a:t>
            </a:r>
          </a:p>
        </p:txBody>
      </p:sp>
    </p:spTree>
    <p:extLst>
      <p:ext uri="{BB962C8B-B14F-4D97-AF65-F5344CB8AC3E}">
        <p14:creationId xmlns:p14="http://schemas.microsoft.com/office/powerpoint/2010/main" val="4249384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E03DF8F-28CD-F81C-3673-3DAB5689AC9B}"/>
              </a:ext>
            </a:extLst>
          </p:cNvPr>
          <p:cNvSpPr txBox="1"/>
          <p:nvPr/>
        </p:nvSpPr>
        <p:spPr>
          <a:xfrm>
            <a:off x="4199170" y="3979888"/>
            <a:ext cx="7668195" cy="2246769"/>
          </a:xfrm>
          <a:prstGeom prst="rect">
            <a:avLst/>
          </a:prstGeom>
          <a:noFill/>
        </p:spPr>
        <p:txBody>
          <a:bodyPr wrap="square" rtlCol="0">
            <a:spAutoFit/>
          </a:bodyPr>
          <a:lstStyle/>
          <a:p>
            <a:r>
              <a:rPr lang="es-ES" sz="2800" dirty="0">
                <a:latin typeface="Times New Roman" panose="02020603050405020304" pitchFamily="18" charset="0"/>
                <a:cs typeface="Times New Roman" panose="02020603050405020304" pitchFamily="18" charset="0"/>
              </a:rPr>
              <a:t>En las unidades acuícolas implica la identificación, priorización e implementación de estrategias eficaces y necesarias para prevenir la introducción, proliferación y propagación de patógenos, así como factores que afecten a la producción.</a:t>
            </a:r>
            <a:endParaRPr lang="es-MX" sz="2800" dirty="0">
              <a:latin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434DE6B4-88F8-A245-E457-369010D4F324}"/>
              </a:ext>
            </a:extLst>
          </p:cNvPr>
          <p:cNvSpPr txBox="1"/>
          <p:nvPr/>
        </p:nvSpPr>
        <p:spPr>
          <a:xfrm>
            <a:off x="3008026" y="167614"/>
            <a:ext cx="6805534" cy="707886"/>
          </a:xfrm>
          <a:prstGeom prst="rect">
            <a:avLst/>
          </a:prstGeom>
          <a:noFill/>
        </p:spPr>
        <p:txBody>
          <a:bodyPr wrap="square" rtlCol="0">
            <a:spAutoFit/>
          </a:bodyPr>
          <a:lstStyle/>
          <a:p>
            <a:pPr algn="ctr"/>
            <a:r>
              <a:rPr lang="es-MX" sz="4000" b="1" dirty="0">
                <a:latin typeface="Amasis MT Pro Light" panose="02040304050005020304" pitchFamily="18" charset="0"/>
              </a:rPr>
              <a:t>Sanidad y Bioseguridad</a:t>
            </a:r>
          </a:p>
        </p:txBody>
      </p:sp>
      <p:sp>
        <p:nvSpPr>
          <p:cNvPr id="5" name="CuadroTexto 4">
            <a:extLst>
              <a:ext uri="{FF2B5EF4-FFF2-40B4-BE49-F238E27FC236}">
                <a16:creationId xmlns:a16="http://schemas.microsoft.com/office/drawing/2014/main" id="{DD99868C-2018-A1FC-F052-D65DB3D0AA64}"/>
              </a:ext>
            </a:extLst>
          </p:cNvPr>
          <p:cNvSpPr txBox="1"/>
          <p:nvPr/>
        </p:nvSpPr>
        <p:spPr>
          <a:xfrm>
            <a:off x="116907" y="1194257"/>
            <a:ext cx="5456420" cy="830997"/>
          </a:xfrm>
          <a:prstGeom prst="rect">
            <a:avLst/>
          </a:prstGeom>
          <a:noFill/>
        </p:spPr>
        <p:txBody>
          <a:bodyPr wrap="square">
            <a:spAutoFit/>
          </a:bodyPr>
          <a:lstStyle/>
          <a:p>
            <a:r>
              <a:rPr lang="es-ES" sz="2400" dirty="0">
                <a:latin typeface="Times New Roman" panose="02020603050405020304" pitchFamily="18" charset="0"/>
                <a:cs typeface="Times New Roman" panose="02020603050405020304" pitchFamily="18" charset="0"/>
              </a:rPr>
              <a:t>Control sanitario propio de cualquier  sistema de producción animal o vegetal</a:t>
            </a:r>
            <a:endParaRPr lang="es-MX" sz="2400"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232DC2FC-2269-D99D-E27B-80C9407CA4FA}"/>
              </a:ext>
            </a:extLst>
          </p:cNvPr>
          <p:cNvPicPr>
            <a:picLocks noChangeAspect="1"/>
          </p:cNvPicPr>
          <p:nvPr/>
        </p:nvPicPr>
        <p:blipFill>
          <a:blip r:embed="rId2"/>
          <a:stretch>
            <a:fillRect/>
          </a:stretch>
        </p:blipFill>
        <p:spPr>
          <a:xfrm>
            <a:off x="116907" y="3601886"/>
            <a:ext cx="3837482" cy="2878112"/>
          </a:xfrm>
          <a:prstGeom prst="rect">
            <a:avLst/>
          </a:prstGeom>
          <a:ln>
            <a:noFill/>
          </a:ln>
          <a:effectLst>
            <a:softEdge rad="112500"/>
          </a:effectLst>
        </p:spPr>
      </p:pic>
      <p:pic>
        <p:nvPicPr>
          <p:cNvPr id="7" name="Imagen 6">
            <a:extLst>
              <a:ext uri="{FF2B5EF4-FFF2-40B4-BE49-F238E27FC236}">
                <a16:creationId xmlns:a16="http://schemas.microsoft.com/office/drawing/2014/main" id="{7BF6C6A7-9B70-A4F7-94F1-1D2CD011EB63}"/>
              </a:ext>
            </a:extLst>
          </p:cNvPr>
          <p:cNvPicPr>
            <a:picLocks noChangeAspect="1"/>
          </p:cNvPicPr>
          <p:nvPr/>
        </p:nvPicPr>
        <p:blipFill>
          <a:blip r:embed="rId3"/>
          <a:stretch>
            <a:fillRect/>
          </a:stretch>
        </p:blipFill>
        <p:spPr>
          <a:xfrm>
            <a:off x="5200858" y="1324589"/>
            <a:ext cx="3279308" cy="2277298"/>
          </a:xfrm>
          <a:prstGeom prst="rect">
            <a:avLst/>
          </a:prstGeom>
          <a:ln>
            <a:noFill/>
          </a:ln>
          <a:effectLst>
            <a:softEdge rad="112500"/>
          </a:effectLst>
        </p:spPr>
      </p:pic>
      <p:pic>
        <p:nvPicPr>
          <p:cNvPr id="8" name="Imagen 7">
            <a:extLst>
              <a:ext uri="{FF2B5EF4-FFF2-40B4-BE49-F238E27FC236}">
                <a16:creationId xmlns:a16="http://schemas.microsoft.com/office/drawing/2014/main" id="{81071A62-0EBA-59B9-39A9-2DE7606F450C}"/>
              </a:ext>
            </a:extLst>
          </p:cNvPr>
          <p:cNvPicPr>
            <a:picLocks noChangeAspect="1"/>
          </p:cNvPicPr>
          <p:nvPr/>
        </p:nvPicPr>
        <p:blipFill>
          <a:blip r:embed="rId4"/>
          <a:stretch>
            <a:fillRect/>
          </a:stretch>
        </p:blipFill>
        <p:spPr>
          <a:xfrm>
            <a:off x="8375235" y="1324589"/>
            <a:ext cx="3279308" cy="2277297"/>
          </a:xfrm>
          <a:prstGeom prst="rect">
            <a:avLst/>
          </a:prstGeom>
          <a:ln>
            <a:noFill/>
          </a:ln>
          <a:effectLst>
            <a:softEdge rad="112500"/>
          </a:effectLst>
        </p:spPr>
      </p:pic>
    </p:spTree>
    <p:extLst>
      <p:ext uri="{BB962C8B-B14F-4D97-AF65-F5344CB8AC3E}">
        <p14:creationId xmlns:p14="http://schemas.microsoft.com/office/powerpoint/2010/main" val="362025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EF9635-6871-65B1-8CCE-3D4034328E04}"/>
              </a:ext>
            </a:extLst>
          </p:cNvPr>
          <p:cNvSpPr>
            <a:spLocks noGrp="1"/>
          </p:cNvSpPr>
          <p:nvPr>
            <p:ph type="title"/>
          </p:nvPr>
        </p:nvSpPr>
        <p:spPr>
          <a:xfrm>
            <a:off x="2215816" y="2437878"/>
            <a:ext cx="7760368" cy="1982244"/>
          </a:xfrm>
        </p:spPr>
        <p:txBody>
          <a:bodyPr>
            <a:normAutofit fontScale="90000"/>
          </a:bodyPr>
          <a:lstStyle/>
          <a:p>
            <a:pPr algn="r"/>
            <a:r>
              <a:rPr lang="es-MX" sz="5300" b="1" dirty="0">
                <a:solidFill>
                  <a:srgbClr val="19215D"/>
                </a:solidFill>
                <a:latin typeface="Abadi" panose="020B0604020104020204" pitchFamily="34" charset="0"/>
              </a:rPr>
              <a:t>Principales Enfermedades en Peces</a:t>
            </a:r>
            <a:br>
              <a:rPr lang="es-MX" b="1" dirty="0"/>
            </a:br>
            <a:endParaRPr lang="es-MX" b="1" dirty="0"/>
          </a:p>
        </p:txBody>
      </p:sp>
    </p:spTree>
    <p:extLst>
      <p:ext uri="{BB962C8B-B14F-4D97-AF65-F5344CB8AC3E}">
        <p14:creationId xmlns:p14="http://schemas.microsoft.com/office/powerpoint/2010/main" val="3129603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ACC05A9-1651-2E48-468D-886B97871C51}"/>
              </a:ext>
            </a:extLst>
          </p:cNvPr>
          <p:cNvSpPr txBox="1"/>
          <p:nvPr/>
        </p:nvSpPr>
        <p:spPr>
          <a:xfrm>
            <a:off x="481264" y="144379"/>
            <a:ext cx="7411453" cy="6124754"/>
          </a:xfrm>
          <a:prstGeom prst="rect">
            <a:avLst/>
          </a:prstGeom>
          <a:noFill/>
        </p:spPr>
        <p:txBody>
          <a:bodyPr wrap="square" rtlCol="0">
            <a:spAutoFit/>
          </a:bodyPr>
          <a:lstStyle/>
          <a:p>
            <a:pPr algn="ctr"/>
            <a:r>
              <a:rPr lang="es-ES" sz="2800" b="1" dirty="0">
                <a:latin typeface="Times New Roman" panose="02020603050405020304" pitchFamily="18" charset="0"/>
                <a:cs typeface="Times New Roman" panose="02020603050405020304" pitchFamily="18" charset="0"/>
              </a:rPr>
              <a:t>Organización Mundial de Sanidad Animal</a:t>
            </a:r>
          </a:p>
          <a:p>
            <a:r>
              <a:rPr lang="es-ES" sz="2800" dirty="0">
                <a:latin typeface="Times New Roman" panose="02020603050405020304" pitchFamily="18" charset="0"/>
                <a:cs typeface="Times New Roman" panose="02020603050405020304" pitchFamily="18" charset="0"/>
              </a:rPr>
              <a:t>Entre las enfermedades de los peces existen los de declaración obligatoria que se encuentran en la lista de la Organización Mundial de Sanidad Animal (OIE) entre las cuales están:</a:t>
            </a: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Necrosis hematopoyética epizoótica</a:t>
            </a: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Necrosis hematopoyética infecciosa</a:t>
            </a: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Viremia primaveral de la carpa</a:t>
            </a: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Septicemia hemorrágica viral</a:t>
            </a: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Síndrome ulcerante epizoótico</a:t>
            </a:r>
          </a:p>
          <a:p>
            <a:pPr marL="285750" indent="-285750">
              <a:buFont typeface="Wingdings" panose="05000000000000000000" pitchFamily="2" charset="2"/>
              <a:buChar char="v"/>
            </a:pPr>
            <a:r>
              <a:rPr lang="es-ES" sz="2800" dirty="0" err="1">
                <a:latin typeface="Times New Roman" panose="02020603050405020304" pitchFamily="18" charset="0"/>
                <a:cs typeface="Times New Roman" panose="02020603050405020304" pitchFamily="18" charset="0"/>
              </a:rPr>
              <a:t>Girodactilosis</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Gyrodactylus</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salaris</a:t>
            </a:r>
            <a:r>
              <a:rPr lang="es-ES" sz="2800"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r>
              <a:rPr lang="es-ES" sz="2800" dirty="0" err="1">
                <a:latin typeface="Times New Roman" panose="02020603050405020304" pitchFamily="18" charset="0"/>
                <a:cs typeface="Times New Roman" panose="02020603050405020304" pitchFamily="18" charset="0"/>
              </a:rPr>
              <a:t>Herpesvirosis</a:t>
            </a:r>
            <a:r>
              <a:rPr lang="es-ES" sz="2800" dirty="0">
                <a:latin typeface="Times New Roman" panose="02020603050405020304" pitchFamily="18" charset="0"/>
                <a:cs typeface="Times New Roman" panose="02020603050405020304" pitchFamily="18" charset="0"/>
              </a:rPr>
              <a:t> de la carpa </a:t>
            </a:r>
            <a:r>
              <a:rPr lang="es-ES" sz="2800" dirty="0" err="1">
                <a:latin typeface="Times New Roman" panose="02020603050405020304" pitchFamily="18" charset="0"/>
                <a:cs typeface="Times New Roman" panose="02020603050405020304" pitchFamily="18" charset="0"/>
              </a:rPr>
              <a:t>koi</a:t>
            </a:r>
            <a:r>
              <a:rPr lang="es-ES" sz="2800"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Encefalopatía y Retinopatía Virales</a:t>
            </a:r>
          </a:p>
          <a:p>
            <a:pPr marL="285750" indent="-285750">
              <a:buFont typeface="Wingdings" panose="05000000000000000000" pitchFamily="2" charset="2"/>
              <a:buChar char="v"/>
            </a:pPr>
            <a:r>
              <a:rPr lang="es-ES" sz="2800" dirty="0">
                <a:latin typeface="Times New Roman" panose="02020603050405020304" pitchFamily="18" charset="0"/>
                <a:cs typeface="Times New Roman" panose="02020603050405020304" pitchFamily="18" charset="0"/>
              </a:rPr>
              <a:t>Necrosis Pancreática Infecciosa</a:t>
            </a:r>
          </a:p>
        </p:txBody>
      </p:sp>
    </p:spTree>
    <p:extLst>
      <p:ext uri="{BB962C8B-B14F-4D97-AF65-F5344CB8AC3E}">
        <p14:creationId xmlns:p14="http://schemas.microsoft.com/office/powerpoint/2010/main" val="1609278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AECF505-C8FC-7E7A-C88A-008A270F7D6B}"/>
              </a:ext>
            </a:extLst>
          </p:cNvPr>
          <p:cNvSpPr txBox="1"/>
          <p:nvPr/>
        </p:nvSpPr>
        <p:spPr>
          <a:xfrm>
            <a:off x="4989095" y="1026695"/>
            <a:ext cx="1459831" cy="707886"/>
          </a:xfrm>
          <a:prstGeom prst="rect">
            <a:avLst/>
          </a:prstGeom>
          <a:noFill/>
        </p:spPr>
        <p:txBody>
          <a:bodyPr wrap="square" rtlCol="0">
            <a:spAutoFit/>
          </a:bodyPr>
          <a:lstStyle/>
          <a:p>
            <a:r>
              <a:rPr lang="es-MX" sz="4000" b="1" dirty="0">
                <a:latin typeface="Amasis MT Pro Light" panose="02040304050005020304" pitchFamily="18" charset="0"/>
              </a:rPr>
              <a:t>Virus </a:t>
            </a:r>
          </a:p>
        </p:txBody>
      </p:sp>
    </p:spTree>
    <p:extLst>
      <p:ext uri="{BB962C8B-B14F-4D97-AF65-F5344CB8AC3E}">
        <p14:creationId xmlns:p14="http://schemas.microsoft.com/office/powerpoint/2010/main" val="3207733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2D4AA7-A36C-1D3F-DECE-A1020C71DA4B}"/>
              </a:ext>
            </a:extLst>
          </p:cNvPr>
          <p:cNvSpPr txBox="1"/>
          <p:nvPr/>
        </p:nvSpPr>
        <p:spPr>
          <a:xfrm>
            <a:off x="2566736" y="2294021"/>
            <a:ext cx="7539790" cy="2585323"/>
          </a:xfrm>
          <a:prstGeom prst="rect">
            <a:avLst/>
          </a:prstGeom>
          <a:noFill/>
        </p:spPr>
        <p:txBody>
          <a:bodyPr wrap="square" rtlCol="0">
            <a:spAutoFit/>
          </a:bodyPr>
          <a:lstStyle/>
          <a:p>
            <a:r>
              <a:rPr lang="es-ES" dirty="0"/>
              <a:t>Primer registro en 1985 en Japón (Inda et al., 1989).  </a:t>
            </a:r>
          </a:p>
          <a:p>
            <a:r>
              <a:rPr lang="es-ES" dirty="0"/>
              <a:t>Posteriores registros en Corea.</a:t>
            </a:r>
          </a:p>
          <a:p>
            <a:r>
              <a:rPr lang="es-ES" dirty="0"/>
              <a:t>Se presenta en organismos de 10-30 días de edad y  con mortalidades del 80 al 90% en lenguado japonés.</a:t>
            </a:r>
          </a:p>
          <a:p>
            <a:r>
              <a:rPr lang="es-ES" dirty="0"/>
              <a:t>Se ha conocido como Virus </a:t>
            </a:r>
            <a:r>
              <a:rPr lang="es-ES" dirty="0" err="1"/>
              <a:t>Flounder</a:t>
            </a:r>
            <a:r>
              <a:rPr lang="es-ES" dirty="0"/>
              <a:t> </a:t>
            </a:r>
            <a:r>
              <a:rPr lang="es-ES" dirty="0" err="1"/>
              <a:t>Herpesvirus</a:t>
            </a:r>
            <a:r>
              <a:rPr lang="es-ES" dirty="0"/>
              <a:t>  (FHV).</a:t>
            </a:r>
          </a:p>
          <a:p>
            <a:r>
              <a:rPr lang="es-ES" dirty="0"/>
              <a:t>Histología: la presencia de hiperplasia,	formación de  vacuolas en el citoplasma y necrosis de la epidermis.</a:t>
            </a:r>
          </a:p>
          <a:p>
            <a:r>
              <a:rPr lang="es-ES" dirty="0"/>
              <a:t>La ME revela partículas virales hexagonales en el  núcleo de células epidérmicas.</a:t>
            </a:r>
          </a:p>
        </p:txBody>
      </p:sp>
      <p:sp>
        <p:nvSpPr>
          <p:cNvPr id="3" name="CuadroTexto 2">
            <a:extLst>
              <a:ext uri="{FF2B5EF4-FFF2-40B4-BE49-F238E27FC236}">
                <a16:creationId xmlns:a16="http://schemas.microsoft.com/office/drawing/2014/main" id="{FFD738DB-4353-8F42-6AE3-8AA1E91A4AF1}"/>
              </a:ext>
            </a:extLst>
          </p:cNvPr>
          <p:cNvSpPr txBox="1"/>
          <p:nvPr/>
        </p:nvSpPr>
        <p:spPr>
          <a:xfrm>
            <a:off x="850232" y="401053"/>
            <a:ext cx="8181473" cy="369332"/>
          </a:xfrm>
          <a:prstGeom prst="rect">
            <a:avLst/>
          </a:prstGeom>
          <a:noFill/>
        </p:spPr>
        <p:txBody>
          <a:bodyPr wrap="square" rtlCol="0">
            <a:spAutoFit/>
          </a:bodyPr>
          <a:lstStyle/>
          <a:p>
            <a:r>
              <a:rPr lang="es-MX"/>
              <a:t>Hiperplasia Epidérmica Viral (VEH)</a:t>
            </a:r>
            <a:endParaRPr lang="es-MX" dirty="0"/>
          </a:p>
        </p:txBody>
      </p:sp>
    </p:spTree>
    <p:extLst>
      <p:ext uri="{BB962C8B-B14F-4D97-AF65-F5344CB8AC3E}">
        <p14:creationId xmlns:p14="http://schemas.microsoft.com/office/powerpoint/2010/main" val="1260115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BBD9C37-7843-30A4-B0D5-FC9FE3F65B32}"/>
              </a:ext>
            </a:extLst>
          </p:cNvPr>
          <p:cNvSpPr txBox="1"/>
          <p:nvPr/>
        </p:nvSpPr>
        <p:spPr>
          <a:xfrm>
            <a:off x="1620253" y="866274"/>
            <a:ext cx="5566610" cy="2585323"/>
          </a:xfrm>
          <a:prstGeom prst="rect">
            <a:avLst/>
          </a:prstGeom>
          <a:noFill/>
        </p:spPr>
        <p:txBody>
          <a:bodyPr wrap="square" rtlCol="0">
            <a:spAutoFit/>
          </a:bodyPr>
          <a:lstStyle/>
          <a:p>
            <a:r>
              <a:rPr lang="es-MX" dirty="0"/>
              <a:t>Enfermedad </a:t>
            </a:r>
            <a:r>
              <a:rPr lang="es-MX" dirty="0" err="1"/>
              <a:t>Linfocística</a:t>
            </a:r>
            <a:r>
              <a:rPr lang="es-MX" dirty="0"/>
              <a:t> Viral</a:t>
            </a:r>
          </a:p>
          <a:p>
            <a:r>
              <a:rPr lang="es-ES" dirty="0"/>
              <a:t>Familia </a:t>
            </a:r>
            <a:r>
              <a:rPr lang="es-ES" dirty="0" err="1"/>
              <a:t>Iridoviridae</a:t>
            </a:r>
            <a:r>
              <a:rPr lang="es-ES" dirty="0"/>
              <a:t> con virión de forma </a:t>
            </a:r>
            <a:r>
              <a:rPr lang="es-ES" dirty="0" err="1"/>
              <a:t>icosahédrica</a:t>
            </a:r>
            <a:r>
              <a:rPr lang="es-ES" dirty="0"/>
              <a:t> y  diámetro de 200 a 300 nm.</a:t>
            </a:r>
          </a:p>
          <a:p>
            <a:r>
              <a:rPr lang="es-ES" dirty="0"/>
              <a:t>Esta enfermedad es fácilmente reconocida. Las lesiones  presentan crecimiento verrugoso en piel y aletas.</a:t>
            </a:r>
          </a:p>
          <a:p>
            <a:r>
              <a:rPr lang="es-ES" dirty="0"/>
              <a:t>El diagnóstico se basa en apariencia marcada de las  lesiones y evidencia histopatológica de la hipertrofia  celular del tejido conectivo epitelial.</a:t>
            </a:r>
          </a:p>
          <a:p>
            <a:endParaRPr lang="es-MX" dirty="0"/>
          </a:p>
        </p:txBody>
      </p:sp>
    </p:spTree>
    <p:extLst>
      <p:ext uri="{BB962C8B-B14F-4D97-AF65-F5344CB8AC3E}">
        <p14:creationId xmlns:p14="http://schemas.microsoft.com/office/powerpoint/2010/main" val="1943359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CA355A-A0A4-5148-B6CD-07C8B113D328}"/>
              </a:ext>
            </a:extLst>
          </p:cNvPr>
          <p:cNvSpPr txBox="1"/>
          <p:nvPr/>
        </p:nvSpPr>
        <p:spPr>
          <a:xfrm>
            <a:off x="2582779" y="689811"/>
            <a:ext cx="6657474" cy="1754326"/>
          </a:xfrm>
          <a:prstGeom prst="rect">
            <a:avLst/>
          </a:prstGeom>
          <a:noFill/>
        </p:spPr>
        <p:txBody>
          <a:bodyPr wrap="square" rtlCol="0">
            <a:spAutoFit/>
          </a:bodyPr>
          <a:lstStyle/>
          <a:p>
            <a:r>
              <a:rPr lang="es-ES" dirty="0"/>
              <a:t>Septicemia Hemorrágica Viral</a:t>
            </a:r>
          </a:p>
          <a:p>
            <a:r>
              <a:rPr lang="es-ES" dirty="0"/>
              <a:t>VHS: Es un </a:t>
            </a:r>
            <a:r>
              <a:rPr lang="es-ES" dirty="0" err="1"/>
              <a:t>rhabdovirus</a:t>
            </a:r>
            <a:r>
              <a:rPr lang="es-ES" dirty="0"/>
              <a:t> existen varios genotipos  alrededor del mundo.</a:t>
            </a:r>
          </a:p>
          <a:p>
            <a:r>
              <a:rPr lang="es-ES" dirty="0"/>
              <a:t>En Europa pérdidas debidas al VHS se han estimado  alrededor de los 50 millones de euros por año.</a:t>
            </a:r>
          </a:p>
          <a:p>
            <a:r>
              <a:rPr lang="es-ES" dirty="0"/>
              <a:t>Se considera entre las enfermedades virales de mayor  importancia.</a:t>
            </a:r>
          </a:p>
        </p:txBody>
      </p:sp>
    </p:spTree>
    <p:extLst>
      <p:ext uri="{BB962C8B-B14F-4D97-AF65-F5344CB8AC3E}">
        <p14:creationId xmlns:p14="http://schemas.microsoft.com/office/powerpoint/2010/main" val="3522645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405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205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263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599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F732438-113E-025D-A00F-6B3DCF611B41}"/>
              </a:ext>
            </a:extLst>
          </p:cNvPr>
          <p:cNvSpPr txBox="1"/>
          <p:nvPr/>
        </p:nvSpPr>
        <p:spPr>
          <a:xfrm>
            <a:off x="482184" y="707886"/>
            <a:ext cx="11437495" cy="1815882"/>
          </a:xfrm>
          <a:prstGeom prst="rect">
            <a:avLst/>
          </a:prstGeom>
          <a:noFill/>
        </p:spPr>
        <p:txBody>
          <a:bodyPr wrap="square" rtlCol="0">
            <a:spAutoFit/>
          </a:bodyPr>
          <a:lstStyle/>
          <a:p>
            <a:r>
              <a:rPr lang="es-ES" sz="2800" dirty="0">
                <a:latin typeface="Times New Roman" panose="02020603050405020304" pitchFamily="18" charset="0"/>
                <a:cs typeface="Times New Roman" panose="02020603050405020304" pitchFamily="18" charset="0"/>
              </a:rPr>
              <a:t>Un organismo (el parásito) que vive de otro  organismo (el hospedero) con el detrimento  directo del hospedero.</a:t>
            </a:r>
          </a:p>
          <a:p>
            <a:r>
              <a:rPr lang="es-ES" sz="2800" dirty="0">
                <a:latin typeface="Times New Roman" panose="02020603050405020304" pitchFamily="18" charset="0"/>
                <a:cs typeface="Times New Roman" panose="02020603050405020304" pitchFamily="18" charset="0"/>
              </a:rPr>
              <a:t>Un parásito es un organismo que se alimenta  de otro organismo (hospedero), por regla  general sin matarlo.</a:t>
            </a:r>
          </a:p>
        </p:txBody>
      </p:sp>
      <p:sp>
        <p:nvSpPr>
          <p:cNvPr id="3" name="CuadroTexto 2">
            <a:extLst>
              <a:ext uri="{FF2B5EF4-FFF2-40B4-BE49-F238E27FC236}">
                <a16:creationId xmlns:a16="http://schemas.microsoft.com/office/drawing/2014/main" id="{2F277BD9-C20F-DAAF-311B-5A506495E266}"/>
              </a:ext>
            </a:extLst>
          </p:cNvPr>
          <p:cNvSpPr txBox="1"/>
          <p:nvPr/>
        </p:nvSpPr>
        <p:spPr>
          <a:xfrm>
            <a:off x="377252" y="5033427"/>
            <a:ext cx="6535712" cy="1569660"/>
          </a:xfrm>
          <a:prstGeom prst="rect">
            <a:avLst/>
          </a:prstGeom>
          <a:noFill/>
        </p:spPr>
        <p:txBody>
          <a:bodyPr wrap="square" rtlCol="0">
            <a:spAutoFit/>
          </a:bodyPr>
          <a:lstStyle/>
          <a:p>
            <a:r>
              <a:rPr lang="es-MX" sz="2400" dirty="0">
                <a:latin typeface="Times New Roman" panose="02020603050405020304" pitchFamily="18" charset="0"/>
                <a:cs typeface="Times New Roman" panose="02020603050405020304" pitchFamily="18" charset="0"/>
              </a:rPr>
              <a:t>Pueden ser:</a:t>
            </a:r>
          </a:p>
          <a:p>
            <a:r>
              <a:rPr lang="es-MX" sz="2400" b="1" dirty="0" err="1">
                <a:latin typeface="Times New Roman" panose="02020603050405020304" pitchFamily="18" charset="0"/>
                <a:cs typeface="Times New Roman" panose="02020603050405020304" pitchFamily="18" charset="0"/>
              </a:rPr>
              <a:t>Microparásitos</a:t>
            </a:r>
            <a:r>
              <a:rPr lang="es-MX" sz="2400" dirty="0">
                <a:latin typeface="Times New Roman" panose="02020603050405020304" pitchFamily="18" charset="0"/>
                <a:cs typeface="Times New Roman" panose="02020603050405020304" pitchFamily="18" charset="0"/>
              </a:rPr>
              <a:t> (Virus, bacterias y hongos)</a:t>
            </a:r>
          </a:p>
          <a:p>
            <a:r>
              <a:rPr lang="es-MX" sz="2400" b="1" dirty="0">
                <a:latin typeface="Times New Roman" panose="02020603050405020304" pitchFamily="18" charset="0"/>
                <a:cs typeface="Times New Roman" panose="02020603050405020304" pitchFamily="18" charset="0"/>
              </a:rPr>
              <a:t>Protozoarios </a:t>
            </a:r>
          </a:p>
          <a:p>
            <a:r>
              <a:rPr lang="es-MX" sz="2400" b="1" dirty="0" err="1">
                <a:latin typeface="Times New Roman" panose="02020603050405020304" pitchFamily="18" charset="0"/>
                <a:cs typeface="Times New Roman" panose="02020603050405020304" pitchFamily="18" charset="0"/>
              </a:rPr>
              <a:t>Macroparásitos</a:t>
            </a:r>
            <a:r>
              <a:rPr lang="es-MX" sz="2400" dirty="0">
                <a:latin typeface="Times New Roman" panose="02020603050405020304" pitchFamily="18" charset="0"/>
                <a:cs typeface="Times New Roman" panose="02020603050405020304" pitchFamily="18" charset="0"/>
              </a:rPr>
              <a:t> (Gusanos y crustáceos) </a:t>
            </a:r>
            <a:endParaRPr lang="es-MX" sz="2800" dirty="0">
              <a:latin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0C32A8C7-42EA-E759-C019-20ED5640C476}"/>
              </a:ext>
            </a:extLst>
          </p:cNvPr>
          <p:cNvSpPr txBox="1"/>
          <p:nvPr/>
        </p:nvSpPr>
        <p:spPr>
          <a:xfrm>
            <a:off x="4439586" y="-14990"/>
            <a:ext cx="3312826" cy="707886"/>
          </a:xfrm>
          <a:prstGeom prst="rect">
            <a:avLst/>
          </a:prstGeom>
          <a:noFill/>
        </p:spPr>
        <p:txBody>
          <a:bodyPr wrap="square" rtlCol="0">
            <a:spAutoFit/>
          </a:bodyPr>
          <a:lstStyle/>
          <a:p>
            <a:pPr algn="ctr"/>
            <a:r>
              <a:rPr lang="es-MX" sz="4000" b="1" dirty="0">
                <a:latin typeface="Amasis MT Pro Light" panose="02040304050005020304" pitchFamily="18" charset="0"/>
              </a:rPr>
              <a:t>Parásito</a:t>
            </a:r>
            <a:r>
              <a:rPr lang="es-MX" b="1" dirty="0"/>
              <a:t> </a:t>
            </a:r>
          </a:p>
        </p:txBody>
      </p:sp>
    </p:spTree>
    <p:extLst>
      <p:ext uri="{BB962C8B-B14F-4D97-AF65-F5344CB8AC3E}">
        <p14:creationId xmlns:p14="http://schemas.microsoft.com/office/powerpoint/2010/main" val="428768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522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314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663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335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341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07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000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384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07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F4980F9-84D6-1726-EB04-66E6AFA61D68}"/>
              </a:ext>
            </a:extLst>
          </p:cNvPr>
          <p:cNvSpPr txBox="1"/>
          <p:nvPr/>
        </p:nvSpPr>
        <p:spPr>
          <a:xfrm>
            <a:off x="314793" y="183710"/>
            <a:ext cx="3792511" cy="4524315"/>
          </a:xfrm>
          <a:prstGeom prst="rect">
            <a:avLst/>
          </a:prstGeom>
          <a:noFill/>
        </p:spPr>
        <p:txBody>
          <a:bodyPr wrap="square" rtlCol="0">
            <a:spAutoFit/>
          </a:bodyPr>
          <a:lstStyle/>
          <a:p>
            <a:r>
              <a:rPr lang="es-ES" sz="3200" b="1" dirty="0">
                <a:latin typeface="Times New Roman" panose="02020603050405020304" pitchFamily="18" charset="0"/>
                <a:cs typeface="Times New Roman" panose="02020603050405020304" pitchFamily="18" charset="0"/>
              </a:rPr>
              <a:t>Ectoparásito (Parásito externo):</a:t>
            </a:r>
          </a:p>
          <a:p>
            <a:r>
              <a:rPr lang="es-ES" sz="3200" dirty="0">
                <a:latin typeface="Times New Roman" panose="02020603050405020304" pitchFamily="18" charset="0"/>
                <a:cs typeface="Times New Roman" panose="02020603050405020304" pitchFamily="18" charset="0"/>
              </a:rPr>
              <a:t>El parásito se desarrolla  externamente sobre el hospedero  con su estructura bucal insertada  en el cuerpo del hospedero.</a:t>
            </a:r>
          </a:p>
        </p:txBody>
      </p:sp>
      <p:sp>
        <p:nvSpPr>
          <p:cNvPr id="3" name="CuadroTexto 2">
            <a:extLst>
              <a:ext uri="{FF2B5EF4-FFF2-40B4-BE49-F238E27FC236}">
                <a16:creationId xmlns:a16="http://schemas.microsoft.com/office/drawing/2014/main" id="{6C6B2EF7-6AF5-4CD3-7B47-743E1D311E66}"/>
              </a:ext>
            </a:extLst>
          </p:cNvPr>
          <p:cNvSpPr txBox="1"/>
          <p:nvPr/>
        </p:nvSpPr>
        <p:spPr>
          <a:xfrm>
            <a:off x="4340276" y="183710"/>
            <a:ext cx="3187908" cy="3539430"/>
          </a:xfrm>
          <a:prstGeom prst="rect">
            <a:avLst/>
          </a:prstGeom>
          <a:noFill/>
        </p:spPr>
        <p:txBody>
          <a:bodyPr wrap="square" rtlCol="0">
            <a:spAutoFit/>
          </a:bodyPr>
          <a:lstStyle/>
          <a:p>
            <a:r>
              <a:rPr lang="es-ES" sz="3200" b="1" dirty="0">
                <a:latin typeface="Times New Roman" panose="02020603050405020304" pitchFamily="18" charset="0"/>
                <a:cs typeface="Times New Roman" panose="02020603050405020304" pitchFamily="18" charset="0"/>
              </a:rPr>
              <a:t>Endoparásito (Parásito interno):</a:t>
            </a:r>
          </a:p>
          <a:p>
            <a:r>
              <a:rPr lang="es-ES" sz="3200" dirty="0">
                <a:latin typeface="Times New Roman" panose="02020603050405020304" pitchFamily="18" charset="0"/>
                <a:cs typeface="Times New Roman" panose="02020603050405020304" pitchFamily="18" charset="0"/>
              </a:rPr>
              <a:t>El parásito se desarrolla en el  interior del cuerpo del hospedero.</a:t>
            </a:r>
          </a:p>
        </p:txBody>
      </p:sp>
      <p:sp>
        <p:nvSpPr>
          <p:cNvPr id="4" name="CuadroTexto 3">
            <a:extLst>
              <a:ext uri="{FF2B5EF4-FFF2-40B4-BE49-F238E27FC236}">
                <a16:creationId xmlns:a16="http://schemas.microsoft.com/office/drawing/2014/main" id="{E0D588CD-B7E1-107E-3ADB-F73EA92C056D}"/>
              </a:ext>
            </a:extLst>
          </p:cNvPr>
          <p:cNvSpPr txBox="1"/>
          <p:nvPr/>
        </p:nvSpPr>
        <p:spPr>
          <a:xfrm>
            <a:off x="7761156" y="183710"/>
            <a:ext cx="4258456" cy="4524315"/>
          </a:xfrm>
          <a:prstGeom prst="rect">
            <a:avLst/>
          </a:prstGeom>
          <a:noFill/>
        </p:spPr>
        <p:txBody>
          <a:bodyPr wrap="square" rtlCol="0">
            <a:spAutoFit/>
          </a:bodyPr>
          <a:lstStyle/>
          <a:p>
            <a:r>
              <a:rPr lang="es-ES" sz="3200" b="1" dirty="0">
                <a:latin typeface="Times New Roman" panose="02020603050405020304" pitchFamily="18" charset="0"/>
                <a:cs typeface="Times New Roman" panose="02020603050405020304" pitchFamily="18" charset="0"/>
              </a:rPr>
              <a:t>Patógeno:</a:t>
            </a:r>
          </a:p>
          <a:p>
            <a:r>
              <a:rPr lang="es-ES" sz="3200" dirty="0">
                <a:latin typeface="Times New Roman" panose="02020603050405020304" pitchFamily="18" charset="0"/>
                <a:cs typeface="Times New Roman" panose="02020603050405020304" pitchFamily="18" charset="0"/>
              </a:rPr>
              <a:t>Un parásito que provoca una enfermedad.</a:t>
            </a:r>
          </a:p>
          <a:p>
            <a:r>
              <a:rPr lang="es-ES" sz="3200" dirty="0">
                <a:latin typeface="Times New Roman" panose="02020603050405020304" pitchFamily="18" charset="0"/>
                <a:cs typeface="Times New Roman" panose="02020603050405020304" pitchFamily="18" charset="0"/>
              </a:rPr>
              <a:t>La enfermedad producida por un parásito es una situación  transitoria que puede conducir a  la muerte del parásito y su  hospedero</a:t>
            </a:r>
            <a:r>
              <a:rPr lang="es-E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76513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0C93A6B-D95A-4DFD-A84B-07A4538B8845}"/>
              </a:ext>
            </a:extLst>
          </p:cNvPr>
          <p:cNvSpPr txBox="1"/>
          <p:nvPr/>
        </p:nvSpPr>
        <p:spPr>
          <a:xfrm>
            <a:off x="539645" y="1002349"/>
            <a:ext cx="9623686" cy="206210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3200" dirty="0">
                <a:solidFill>
                  <a:schemeClr val="tx1">
                    <a:lumMod val="95000"/>
                    <a:lumOff val="5000"/>
                  </a:schemeClr>
                </a:solidFill>
                <a:latin typeface="Times New Roman" panose="02020603050405020304" pitchFamily="18" charset="0"/>
                <a:cs typeface="Times New Roman" panose="02020603050405020304" pitchFamily="18" charset="0"/>
              </a:rPr>
              <a:t>Patogenicidad es la capacidad de un  organismo para invadir a un  hospedero y causar una enfermedad.</a:t>
            </a:r>
          </a:p>
          <a:p>
            <a:r>
              <a:rPr lang="es-ES" sz="3200" dirty="0">
                <a:solidFill>
                  <a:schemeClr val="tx1">
                    <a:lumMod val="95000"/>
                    <a:lumOff val="5000"/>
                  </a:schemeClr>
                </a:solidFill>
                <a:latin typeface="Times New Roman" panose="02020603050405020304" pitchFamily="18" charset="0"/>
                <a:cs typeface="Times New Roman" panose="02020603050405020304" pitchFamily="18" charset="0"/>
              </a:rPr>
              <a:t>El término virulencia es usado para  comparar el grado de patogenicidad  dentro del grupo o especie.</a:t>
            </a:r>
          </a:p>
        </p:txBody>
      </p:sp>
      <p:sp>
        <p:nvSpPr>
          <p:cNvPr id="3" name="CuadroTexto 2">
            <a:extLst>
              <a:ext uri="{FF2B5EF4-FFF2-40B4-BE49-F238E27FC236}">
                <a16:creationId xmlns:a16="http://schemas.microsoft.com/office/drawing/2014/main" id="{590ECBD0-AAB0-F565-F14D-D8D414F68F54}"/>
              </a:ext>
            </a:extLst>
          </p:cNvPr>
          <p:cNvSpPr txBox="1"/>
          <p:nvPr/>
        </p:nvSpPr>
        <p:spPr>
          <a:xfrm>
            <a:off x="2841886" y="0"/>
            <a:ext cx="6508228" cy="707886"/>
          </a:xfrm>
          <a:prstGeom prst="rect">
            <a:avLst/>
          </a:prstGeom>
          <a:noFill/>
        </p:spPr>
        <p:txBody>
          <a:bodyPr wrap="square" rtlCol="0">
            <a:spAutoFit/>
          </a:bodyPr>
          <a:lstStyle/>
          <a:p>
            <a:pPr algn="ctr"/>
            <a:r>
              <a:rPr lang="es-MX" sz="4000" b="1" dirty="0">
                <a:latin typeface="Amasis MT Pro Light" panose="02040304050005020304" pitchFamily="18" charset="0"/>
              </a:rPr>
              <a:t>Patogenicidad y virulencia</a:t>
            </a:r>
            <a:r>
              <a:rPr lang="es-MX" b="1" dirty="0"/>
              <a:t> </a:t>
            </a:r>
          </a:p>
        </p:txBody>
      </p:sp>
    </p:spTree>
    <p:extLst>
      <p:ext uri="{BB962C8B-B14F-4D97-AF65-F5344CB8AC3E}">
        <p14:creationId xmlns:p14="http://schemas.microsoft.com/office/powerpoint/2010/main" val="80753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40B60E0-DB84-EF34-E142-72D14A6B9263}"/>
              </a:ext>
            </a:extLst>
          </p:cNvPr>
          <p:cNvSpPr txBox="1"/>
          <p:nvPr/>
        </p:nvSpPr>
        <p:spPr>
          <a:xfrm>
            <a:off x="4312170" y="2399"/>
            <a:ext cx="3567659" cy="707886"/>
          </a:xfrm>
          <a:prstGeom prst="rect">
            <a:avLst/>
          </a:prstGeom>
          <a:noFill/>
        </p:spPr>
        <p:txBody>
          <a:bodyPr wrap="square" rtlCol="0">
            <a:spAutoFit/>
          </a:bodyPr>
          <a:lstStyle/>
          <a:p>
            <a:r>
              <a:rPr lang="es-MX" sz="4000" dirty="0">
                <a:latin typeface="Amasis MT Pro Light" panose="02040304050005020304" pitchFamily="18" charset="0"/>
                <a:cs typeface="Times New Roman" panose="02020603050405020304" pitchFamily="18" charset="0"/>
              </a:rPr>
              <a:t>Enfermedad </a:t>
            </a:r>
            <a:r>
              <a:rPr lang="es-MX" dirty="0"/>
              <a:t> </a:t>
            </a:r>
          </a:p>
        </p:txBody>
      </p:sp>
      <p:sp>
        <p:nvSpPr>
          <p:cNvPr id="3" name="CuadroTexto 2">
            <a:extLst>
              <a:ext uri="{FF2B5EF4-FFF2-40B4-BE49-F238E27FC236}">
                <a16:creationId xmlns:a16="http://schemas.microsoft.com/office/drawing/2014/main" id="{F391E77E-9485-E3E2-CB0A-C53AE5F0CF80}"/>
              </a:ext>
            </a:extLst>
          </p:cNvPr>
          <p:cNvSpPr txBox="1"/>
          <p:nvPr/>
        </p:nvSpPr>
        <p:spPr>
          <a:xfrm>
            <a:off x="108678" y="946779"/>
            <a:ext cx="11974641" cy="120032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2400" dirty="0">
                <a:solidFill>
                  <a:schemeClr val="tx1">
                    <a:lumMod val="95000"/>
                    <a:lumOff val="5000"/>
                  </a:schemeClr>
                </a:solidFill>
                <a:latin typeface="Times New Roman" panose="02020603050405020304" pitchFamily="18" charset="0"/>
                <a:cs typeface="Times New Roman" panose="02020603050405020304" pitchFamily="18" charset="0"/>
              </a:rPr>
              <a:t>Del Latín: </a:t>
            </a:r>
            <a:r>
              <a:rPr lang="es-ES" sz="2400" i="1" dirty="0" err="1">
                <a:solidFill>
                  <a:schemeClr val="tx1">
                    <a:lumMod val="95000"/>
                    <a:lumOff val="5000"/>
                  </a:schemeClr>
                </a:solidFill>
                <a:latin typeface="Times New Roman" panose="02020603050405020304" pitchFamily="18" charset="0"/>
                <a:cs typeface="Times New Roman" panose="02020603050405020304" pitchFamily="18" charset="0"/>
              </a:rPr>
              <a:t>infirmitas</a:t>
            </a:r>
            <a:r>
              <a:rPr lang="es-ES" sz="2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s-ES" sz="2400" i="1" dirty="0" err="1">
                <a:solidFill>
                  <a:schemeClr val="tx1">
                    <a:lumMod val="95000"/>
                    <a:lumOff val="5000"/>
                  </a:schemeClr>
                </a:solidFill>
                <a:latin typeface="Times New Roman" panose="02020603050405020304" pitchFamily="18" charset="0"/>
                <a:cs typeface="Times New Roman" panose="02020603050405020304" pitchFamily="18" charset="0"/>
              </a:rPr>
              <a:t>atis</a:t>
            </a:r>
            <a:r>
              <a:rPr lang="es-ES" sz="2400" dirty="0">
                <a:solidFill>
                  <a:schemeClr val="tx1">
                    <a:lumMod val="95000"/>
                    <a:lumOff val="5000"/>
                  </a:schemeClr>
                </a:solidFill>
                <a:latin typeface="Times New Roman" panose="02020603050405020304" pitchFamily="18" charset="0"/>
                <a:cs typeface="Times New Roman" panose="02020603050405020304" pitchFamily="18" charset="0"/>
              </a:rPr>
              <a:t>, de </a:t>
            </a:r>
            <a:r>
              <a:rPr lang="es-ES" sz="2400" i="1" dirty="0" err="1">
                <a:solidFill>
                  <a:schemeClr val="tx1">
                    <a:lumMod val="95000"/>
                    <a:lumOff val="5000"/>
                  </a:schemeClr>
                </a:solidFill>
                <a:latin typeface="Times New Roman" panose="02020603050405020304" pitchFamily="18" charset="0"/>
                <a:cs typeface="Times New Roman" panose="02020603050405020304" pitchFamily="18" charset="0"/>
              </a:rPr>
              <a:t>infirmus</a:t>
            </a:r>
            <a:r>
              <a:rPr lang="es-ES" sz="2400" dirty="0">
                <a:solidFill>
                  <a:schemeClr val="tx1">
                    <a:lumMod val="95000"/>
                    <a:lumOff val="5000"/>
                  </a:schemeClr>
                </a:solidFill>
                <a:latin typeface="Times New Roman" panose="02020603050405020304" pitchFamily="18" charset="0"/>
                <a:cs typeface="Times New Roman" panose="02020603050405020304" pitchFamily="18" charset="0"/>
              </a:rPr>
              <a:t>, que  resulta de la fusión del prefijo in (negación) +  </a:t>
            </a:r>
            <a:r>
              <a:rPr lang="es-ES" sz="2400" i="1" dirty="0" err="1">
                <a:solidFill>
                  <a:schemeClr val="tx1">
                    <a:lumMod val="95000"/>
                    <a:lumOff val="5000"/>
                  </a:schemeClr>
                </a:solidFill>
                <a:latin typeface="Times New Roman" panose="02020603050405020304" pitchFamily="18" charset="0"/>
                <a:cs typeface="Times New Roman" panose="02020603050405020304" pitchFamily="18" charset="0"/>
              </a:rPr>
              <a:t>firmus</a:t>
            </a:r>
            <a:r>
              <a:rPr lang="es-ES" sz="2400" dirty="0">
                <a:solidFill>
                  <a:schemeClr val="tx1">
                    <a:lumMod val="95000"/>
                    <a:lumOff val="5000"/>
                  </a:schemeClr>
                </a:solidFill>
                <a:latin typeface="Times New Roman" panose="02020603050405020304" pitchFamily="18" charset="0"/>
                <a:cs typeface="Times New Roman" panose="02020603050405020304" pitchFamily="18" charset="0"/>
              </a:rPr>
              <a:t>, firme, robusto, saludable. Denota, por  lo tanto, debilidad, flaqueza, pérdida de  fuerzas.</a:t>
            </a:r>
          </a:p>
          <a:p>
            <a:r>
              <a:rPr lang="es-ES" sz="2400" dirty="0">
                <a:solidFill>
                  <a:schemeClr val="tx1">
                    <a:lumMod val="95000"/>
                    <a:lumOff val="5000"/>
                  </a:schemeClr>
                </a:solidFill>
                <a:latin typeface="Times New Roman" panose="02020603050405020304" pitchFamily="18" charset="0"/>
                <a:cs typeface="Times New Roman" panose="02020603050405020304" pitchFamily="18" charset="0"/>
              </a:rPr>
              <a:t>Desviación negativa del estado de salud  “normal” de un organismo.</a:t>
            </a:r>
          </a:p>
        </p:txBody>
      </p:sp>
      <p:sp>
        <p:nvSpPr>
          <p:cNvPr id="4" name="CuadroTexto 3">
            <a:extLst>
              <a:ext uri="{FF2B5EF4-FFF2-40B4-BE49-F238E27FC236}">
                <a16:creationId xmlns:a16="http://schemas.microsoft.com/office/drawing/2014/main" id="{37AB060C-9882-1E78-7A0D-A69A91493A9B}"/>
              </a:ext>
            </a:extLst>
          </p:cNvPr>
          <p:cNvSpPr txBox="1"/>
          <p:nvPr/>
        </p:nvSpPr>
        <p:spPr>
          <a:xfrm>
            <a:off x="228599" y="2827875"/>
            <a:ext cx="7135318" cy="249299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MX" sz="2600" dirty="0">
                <a:solidFill>
                  <a:schemeClr val="tx1">
                    <a:lumMod val="95000"/>
                    <a:lumOff val="5000"/>
                  </a:schemeClr>
                </a:solidFill>
                <a:latin typeface="Times New Roman" panose="02020603050405020304" pitchFamily="18" charset="0"/>
                <a:cs typeface="Times New Roman" panose="02020603050405020304" pitchFamily="18" charset="0"/>
              </a:rPr>
              <a:t>El termino enfermedad se refiere a cualquier desviación del estado normal de salud e incluye condiciones, patológicas como resultados de factores genéticos, fisiológicos, nutricionales, medioambientales y la condición infecciosa causada por un patógeno </a:t>
            </a:r>
          </a:p>
        </p:txBody>
      </p:sp>
    </p:spTree>
    <p:extLst>
      <p:ext uri="{BB962C8B-B14F-4D97-AF65-F5344CB8AC3E}">
        <p14:creationId xmlns:p14="http://schemas.microsoft.com/office/powerpoint/2010/main" val="692520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37B699-4155-1185-9B0A-DE7186910680}"/>
              </a:ext>
            </a:extLst>
          </p:cNvPr>
          <p:cNvSpPr txBox="1"/>
          <p:nvPr/>
        </p:nvSpPr>
        <p:spPr>
          <a:xfrm>
            <a:off x="552137" y="716978"/>
            <a:ext cx="9071549" cy="2246769"/>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MX" sz="2800" dirty="0">
                <a:solidFill>
                  <a:schemeClr val="tx1">
                    <a:lumMod val="95000"/>
                    <a:lumOff val="5000"/>
                  </a:schemeClr>
                </a:solidFill>
                <a:latin typeface="Times New Roman" panose="02020603050405020304" pitchFamily="18" charset="0"/>
                <a:cs typeface="Times New Roman" panose="02020603050405020304" pitchFamily="18" charset="0"/>
              </a:rPr>
              <a:t>En la acuicultura la mayoría de las veces la enfermedad es causada por la combinación de un agente infeccioso y de estrés ambiental ocasionada por muchos de los procesos realizados durante la producción (captura, transporte, desdoble, mantenimiento, sobrealimentación, etc.)</a:t>
            </a:r>
          </a:p>
        </p:txBody>
      </p:sp>
    </p:spTree>
    <p:extLst>
      <p:ext uri="{BB962C8B-B14F-4D97-AF65-F5344CB8AC3E}">
        <p14:creationId xmlns:p14="http://schemas.microsoft.com/office/powerpoint/2010/main" val="3523772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D91629F-45C0-09B8-FAC7-6FBB7D504CFC}"/>
              </a:ext>
            </a:extLst>
          </p:cNvPr>
          <p:cNvSpPr txBox="1"/>
          <p:nvPr/>
        </p:nvSpPr>
        <p:spPr>
          <a:xfrm>
            <a:off x="224853" y="484952"/>
            <a:ext cx="4542020" cy="492443"/>
          </a:xfrm>
          <a:prstGeom prst="rect">
            <a:avLst/>
          </a:prstGeom>
          <a:noFill/>
        </p:spPr>
        <p:txBody>
          <a:bodyPr wrap="square" rtlCol="0">
            <a:spAutoFit/>
          </a:bodyPr>
          <a:lstStyle/>
          <a:p>
            <a:r>
              <a:rPr lang="es-MX" sz="2600" dirty="0">
                <a:latin typeface="Times New Roman" panose="02020603050405020304" pitchFamily="18" charset="0"/>
                <a:cs typeface="Times New Roman" panose="02020603050405020304" pitchFamily="18" charset="0"/>
              </a:rPr>
              <a:t>La enfermedad puede ser:</a:t>
            </a:r>
          </a:p>
        </p:txBody>
      </p:sp>
      <p:sp>
        <p:nvSpPr>
          <p:cNvPr id="3" name="CuadroTexto 2">
            <a:extLst>
              <a:ext uri="{FF2B5EF4-FFF2-40B4-BE49-F238E27FC236}">
                <a16:creationId xmlns:a16="http://schemas.microsoft.com/office/drawing/2014/main" id="{34B9A1C2-9CDB-7A49-8568-1558AF484567}"/>
              </a:ext>
            </a:extLst>
          </p:cNvPr>
          <p:cNvSpPr txBox="1"/>
          <p:nvPr/>
        </p:nvSpPr>
        <p:spPr>
          <a:xfrm>
            <a:off x="344775" y="1079291"/>
            <a:ext cx="6071016" cy="5293757"/>
          </a:xfrm>
          <a:prstGeom prst="rect">
            <a:avLst/>
          </a:prstGeom>
          <a:noFill/>
        </p:spPr>
        <p:txBody>
          <a:bodyPr wrap="square" rtlCol="0">
            <a:spAutoFit/>
          </a:bodyPr>
          <a:lstStyle/>
          <a:p>
            <a:r>
              <a:rPr lang="es-MX" sz="2600" b="1" dirty="0">
                <a:solidFill>
                  <a:schemeClr val="tx1">
                    <a:lumMod val="95000"/>
                    <a:lumOff val="5000"/>
                  </a:schemeClr>
                </a:solidFill>
                <a:latin typeface="Times New Roman" panose="02020603050405020304" pitchFamily="18" charset="0"/>
                <a:cs typeface="Times New Roman" panose="02020603050405020304" pitchFamily="18" charset="0"/>
              </a:rPr>
              <a:t>No</a:t>
            </a:r>
            <a:r>
              <a:rPr lang="es-MX"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s-MX" sz="2600" b="1" dirty="0">
                <a:solidFill>
                  <a:schemeClr val="tx1">
                    <a:lumMod val="95000"/>
                    <a:lumOff val="5000"/>
                  </a:schemeClr>
                </a:solidFill>
                <a:latin typeface="Times New Roman" panose="02020603050405020304" pitchFamily="18" charset="0"/>
                <a:cs typeface="Times New Roman" panose="02020603050405020304" pitchFamily="18" charset="0"/>
              </a:rPr>
              <a:t>infecciosa:</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Por causas intrínsecas como defectos metabólicos de tipo genético, deformaciones, envejecimiento, etc.</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Nutrición deficiente</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Ambientes adversos </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Lesiones físicas.</a:t>
            </a:r>
          </a:p>
          <a:p>
            <a:pPr marL="285750" indent="-285750">
              <a:buFont typeface="Wingdings" panose="05000000000000000000" pitchFamily="2" charset="2"/>
              <a:buChar char="v"/>
            </a:pPr>
            <a:endParaRPr lang="es-MX" sz="2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endParaRPr lang="es-MX" sz="2600" dirty="0">
              <a:latin typeface="Times New Roman" panose="02020603050405020304" pitchFamily="18" charset="0"/>
              <a:cs typeface="Times New Roman" panose="02020603050405020304" pitchFamily="18" charset="0"/>
            </a:endParaRPr>
          </a:p>
          <a:p>
            <a:r>
              <a:rPr lang="es-MX" sz="2600" b="1" dirty="0">
                <a:latin typeface="Times New Roman" panose="02020603050405020304" pitchFamily="18" charset="0"/>
                <a:cs typeface="Times New Roman" panose="02020603050405020304" pitchFamily="18" charset="0"/>
              </a:rPr>
              <a:t>Infecciosa:</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Por patógenos específicos u obligados</a:t>
            </a:r>
          </a:p>
          <a:p>
            <a:pPr marL="285750" indent="-285750">
              <a:buFont typeface="Wingdings" panose="05000000000000000000" pitchFamily="2" charset="2"/>
              <a:buChar char="v"/>
            </a:pPr>
            <a:r>
              <a:rPr lang="es-MX" sz="2600" dirty="0">
                <a:latin typeface="Times New Roman" panose="02020603050405020304" pitchFamily="18" charset="0"/>
                <a:cs typeface="Times New Roman" panose="02020603050405020304" pitchFamily="18" charset="0"/>
              </a:rPr>
              <a:t>Por patógenos no específicos, facultativos u oportunistas </a:t>
            </a:r>
          </a:p>
        </p:txBody>
      </p:sp>
      <p:sp>
        <p:nvSpPr>
          <p:cNvPr id="4" name="CuadroTexto 3">
            <a:extLst>
              <a:ext uri="{FF2B5EF4-FFF2-40B4-BE49-F238E27FC236}">
                <a16:creationId xmlns:a16="http://schemas.microsoft.com/office/drawing/2014/main" id="{4D2C1AE7-0939-FA07-30C3-FD38CCE8F54C}"/>
              </a:ext>
            </a:extLst>
          </p:cNvPr>
          <p:cNvSpPr txBox="1"/>
          <p:nvPr/>
        </p:nvSpPr>
        <p:spPr>
          <a:xfrm>
            <a:off x="7425129" y="731173"/>
            <a:ext cx="4202243" cy="2369880"/>
          </a:xfrm>
          <a:prstGeom prst="rect">
            <a:avLst/>
          </a:prstGeom>
          <a:noFill/>
        </p:spPr>
        <p:txBody>
          <a:bodyPr wrap="square" rtlCol="0">
            <a:spAutoFit/>
          </a:bodyPr>
          <a:lstStyle/>
          <a:p>
            <a:r>
              <a:rPr lang="es-MX" sz="2600" dirty="0">
                <a:latin typeface="Times New Roman" panose="02020603050405020304" pitchFamily="18" charset="0"/>
                <a:cs typeface="Times New Roman" panose="02020603050405020304" pitchFamily="18" charset="0"/>
              </a:rPr>
              <a:t>Puede tener una presentación:</a:t>
            </a:r>
          </a:p>
          <a:p>
            <a:r>
              <a:rPr lang="es-ES" sz="2600" b="1" dirty="0">
                <a:solidFill>
                  <a:schemeClr val="tx1">
                    <a:lumMod val="95000"/>
                    <a:lumOff val="5000"/>
                  </a:schemeClr>
                </a:solidFill>
                <a:latin typeface="Times New Roman" panose="02020603050405020304" pitchFamily="18" charset="0"/>
                <a:cs typeface="Times New Roman" panose="02020603050405020304" pitchFamily="18" charset="0"/>
              </a:rPr>
              <a:t>Crónica </a:t>
            </a:r>
            <a:r>
              <a:rPr lang="es-ES" sz="2600" dirty="0">
                <a:latin typeface="Times New Roman" panose="02020603050405020304" pitchFamily="18" charset="0"/>
                <a:cs typeface="Times New Roman" panose="02020603050405020304" pitchFamily="18" charset="0"/>
              </a:rPr>
              <a:t>– de larga duración.</a:t>
            </a:r>
          </a:p>
          <a:p>
            <a:r>
              <a:rPr lang="es-ES" sz="2600" b="1" dirty="0">
                <a:latin typeface="Times New Roman" panose="02020603050405020304" pitchFamily="18" charset="0"/>
                <a:cs typeface="Times New Roman" panose="02020603050405020304" pitchFamily="18" charset="0"/>
              </a:rPr>
              <a:t>Aguda </a:t>
            </a:r>
            <a:r>
              <a:rPr lang="es-ES" sz="2600" dirty="0">
                <a:latin typeface="Times New Roman" panose="02020603050405020304" pitchFamily="18" charset="0"/>
                <a:cs typeface="Times New Roman" panose="02020603050405020304" pitchFamily="18" charset="0"/>
              </a:rPr>
              <a:t>– de corta duración. Generalmente puede ocurrir una  muerte rápida.</a:t>
            </a:r>
          </a:p>
          <a:p>
            <a:endParaRPr lang="es-MX" dirty="0"/>
          </a:p>
        </p:txBody>
      </p:sp>
    </p:spTree>
    <p:extLst>
      <p:ext uri="{BB962C8B-B14F-4D97-AF65-F5344CB8AC3E}">
        <p14:creationId xmlns:p14="http://schemas.microsoft.com/office/powerpoint/2010/main" val="148802269"/>
      </p:ext>
    </p:extLst>
  </p:cSld>
  <p:clrMapOvr>
    <a:masterClrMapping/>
  </p:clrMapOvr>
</p:sld>
</file>

<file path=ppt/theme/theme1.xml><?xml version="1.0" encoding="utf-8"?>
<a:theme xmlns:a="http://schemas.openxmlformats.org/drawingml/2006/main" name="Tema de Office">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1591</TotalTime>
  <Words>1827</Words>
  <Application>Microsoft Office PowerPoint</Application>
  <PresentationFormat>Panorámica</PresentationFormat>
  <Paragraphs>200</Paragraphs>
  <Slides>48</Slides>
  <Notes>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48</vt:i4>
      </vt:variant>
    </vt:vector>
  </HeadingPairs>
  <TitlesOfParts>
    <vt:vector size="57" baseType="lpstr">
      <vt:lpstr>Abadi</vt:lpstr>
      <vt:lpstr>Amasis MT Pro Light</vt:lpstr>
      <vt:lpstr>Arial</vt:lpstr>
      <vt:lpstr>Calibri</vt:lpstr>
      <vt:lpstr>Calibri Light</vt:lpstr>
      <vt:lpstr>Chamberi Super Display</vt:lpstr>
      <vt:lpstr>Times New Roman</vt:lpstr>
      <vt:lpstr>Wingdings</vt:lpstr>
      <vt:lpstr>Tema de Office</vt:lpstr>
      <vt:lpstr>Enfermedades en   Peces, Moluscos y  Crustáceos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Principales Enfermedades en Peces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Enfermedades en   Peces, Moluscos y  Crustáceos </dc:title>
  <dc:creator>Arvizu Cruz Gabriela Leticia</dc:creator>
  <cp:lastModifiedBy>Arvizu Cruz Gabriela Leticia</cp:lastModifiedBy>
  <cp:revision>2</cp:revision>
  <dcterms:created xsi:type="dcterms:W3CDTF">2022-08-09T01:20:31Z</dcterms:created>
  <dcterms:modified xsi:type="dcterms:W3CDTF">2022-09-18T17:32:22Z</dcterms:modified>
</cp:coreProperties>
</file>